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92" r:id="rId3"/>
    <p:sldId id="257" r:id="rId4"/>
    <p:sldId id="287" r:id="rId5"/>
    <p:sldId id="288" r:id="rId6"/>
    <p:sldId id="258" r:id="rId7"/>
    <p:sldId id="293" r:id="rId8"/>
    <p:sldId id="289" r:id="rId9"/>
    <p:sldId id="294" r:id="rId10"/>
    <p:sldId id="295" r:id="rId11"/>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4" d="100"/>
          <a:sy n="124" d="100"/>
        </p:scale>
        <p:origin x="-173"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BDCF43-5105-4B01-A04C-20A77FC2D26C}" type="datetimeFigureOut">
              <a:rPr lang="ru-RU" smtClean="0"/>
              <a:t>13.01.2017</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C04F2C-3B00-4AA8-8490-47F6B78B5F73}" type="slidenum">
              <a:rPr lang="ru-RU" smtClean="0"/>
              <a:t>‹#›</a:t>
            </a:fld>
            <a:endParaRPr lang="ru-RU"/>
          </a:p>
        </p:txBody>
      </p:sp>
    </p:spTree>
    <p:extLst>
      <p:ext uri="{BB962C8B-B14F-4D97-AF65-F5344CB8AC3E}">
        <p14:creationId xmlns:p14="http://schemas.microsoft.com/office/powerpoint/2010/main" val="989306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04F2C-3B00-4AA8-8490-47F6B78B5F73}" type="slidenum">
              <a:rPr lang="ru-RU" smtClean="0"/>
              <a:t>8</a:t>
            </a:fld>
            <a:endParaRPr lang="ru-RU"/>
          </a:p>
        </p:txBody>
      </p:sp>
    </p:spTree>
    <p:extLst>
      <p:ext uri="{BB962C8B-B14F-4D97-AF65-F5344CB8AC3E}">
        <p14:creationId xmlns:p14="http://schemas.microsoft.com/office/powerpoint/2010/main" val="3683983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04F2C-3B00-4AA8-8490-47F6B78B5F73}" type="slidenum">
              <a:rPr lang="ru-RU" smtClean="0"/>
              <a:t>9</a:t>
            </a:fld>
            <a:endParaRPr lang="ru-RU"/>
          </a:p>
        </p:txBody>
      </p:sp>
    </p:spTree>
    <p:extLst>
      <p:ext uri="{BB962C8B-B14F-4D97-AF65-F5344CB8AC3E}">
        <p14:creationId xmlns:p14="http://schemas.microsoft.com/office/powerpoint/2010/main" val="3683983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7C04F2C-3B00-4AA8-8490-47F6B78B5F73}" type="slidenum">
              <a:rPr lang="ru-RU" smtClean="0"/>
              <a:t>10</a:t>
            </a:fld>
            <a:endParaRPr lang="ru-RU"/>
          </a:p>
        </p:txBody>
      </p:sp>
    </p:spTree>
    <p:extLst>
      <p:ext uri="{BB962C8B-B14F-4D97-AF65-F5344CB8AC3E}">
        <p14:creationId xmlns:p14="http://schemas.microsoft.com/office/powerpoint/2010/main" val="36839837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C:\Users\Gorshkov\Downloads\13131423_10209520469158552_3881691817570332840_o.jp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15605"/>
          <a:stretch/>
        </p:blipFill>
        <p:spPr bwMode="auto">
          <a:xfrm>
            <a:off x="0" y="1"/>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4" name="Дата 3"/>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5BAE0316-4324-467A-94E4-C25EE9590DD6}" type="slidenum">
              <a:rPr lang="ru-RU" smtClean="0"/>
              <a:t>‹#›</a:t>
            </a:fld>
            <a:endParaRPr lang="ru-RU"/>
          </a:p>
        </p:txBody>
      </p:sp>
      <p:pic>
        <p:nvPicPr>
          <p:cNvPr id="8" name="Рисунок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5536" y="319336"/>
            <a:ext cx="2835169" cy="848667"/>
          </a:xfrm>
          <a:prstGeom prst="rect">
            <a:avLst/>
          </a:prstGeom>
        </p:spPr>
      </p:pic>
      <p:pic>
        <p:nvPicPr>
          <p:cNvPr id="32" name="Picture 17"/>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1014"/>
          <a:stretch/>
        </p:blipFill>
        <p:spPr bwMode="auto">
          <a:xfrm>
            <a:off x="0" y="3108327"/>
            <a:ext cx="3165472" cy="127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5"/>
          <p:cNvSpPr>
            <a:spLocks noChangeArrowheads="1"/>
          </p:cNvSpPr>
          <p:nvPr userDrawn="1"/>
        </p:nvSpPr>
        <p:spPr bwMode="auto">
          <a:xfrm>
            <a:off x="3165472" y="3108327"/>
            <a:ext cx="5975351" cy="2035173"/>
          </a:xfrm>
          <a:prstGeom prst="rect">
            <a:avLst/>
          </a:prstGeom>
          <a:solidFill>
            <a:srgbClr val="FEFEFE">
              <a:alpha val="89804"/>
            </a:srgbClr>
          </a:solidFill>
          <a:ln>
            <a:noFill/>
          </a:ln>
          <a:extLst/>
        </p:spPr>
        <p:txBody>
          <a:bodyPr vert="horz" wrap="square" lIns="91440" tIns="45720" rIns="91440" bIns="45720" numCol="1" anchor="t" anchorCtr="0" compatLnSpc="1">
            <a:prstTxWarp prst="textNoShape">
              <a:avLst/>
            </a:prstTxWarp>
          </a:bodyPr>
          <a:lstStyle/>
          <a:p>
            <a:endParaRPr lang="ru-RU"/>
          </a:p>
        </p:txBody>
      </p:sp>
      <p:sp>
        <p:nvSpPr>
          <p:cNvPr id="12" name="Freeform 7"/>
          <p:cNvSpPr>
            <a:spLocks noEditPoints="1"/>
          </p:cNvSpPr>
          <p:nvPr userDrawn="1"/>
        </p:nvSpPr>
        <p:spPr bwMode="auto">
          <a:xfrm>
            <a:off x="608010" y="3108327"/>
            <a:ext cx="1949450" cy="1284286"/>
          </a:xfrm>
          <a:custGeom>
            <a:avLst/>
            <a:gdLst>
              <a:gd name="T0" fmla="*/ 5416 w 5416"/>
              <a:gd name="T1" fmla="*/ 1782 h 3564"/>
              <a:gd name="T2" fmla="*/ 4746 w 5416"/>
              <a:gd name="T3" fmla="*/ 0 h 3564"/>
              <a:gd name="T4" fmla="*/ 669 w 5416"/>
              <a:gd name="T5" fmla="*/ 0 h 3564"/>
              <a:gd name="T6" fmla="*/ 0 w 5416"/>
              <a:gd name="T7" fmla="*/ 1782 h 3564"/>
              <a:gd name="T8" fmla="*/ 669 w 5416"/>
              <a:gd name="T9" fmla="*/ 3564 h 3564"/>
              <a:gd name="T10" fmla="*/ 4746 w 5416"/>
              <a:gd name="T11" fmla="*/ 3564 h 3564"/>
              <a:gd name="T12" fmla="*/ 5416 w 5416"/>
              <a:gd name="T13" fmla="*/ 1782 h 3564"/>
            </a:gdLst>
            <a:ahLst/>
            <a:cxnLst>
              <a:cxn ang="0">
                <a:pos x="T0" y="T1"/>
              </a:cxn>
              <a:cxn ang="0">
                <a:pos x="T2" y="T3"/>
              </a:cxn>
              <a:cxn ang="0">
                <a:pos x="T4" y="T5"/>
              </a:cxn>
              <a:cxn ang="0">
                <a:pos x="T6" y="T7"/>
              </a:cxn>
              <a:cxn ang="0">
                <a:pos x="T8" y="T9"/>
              </a:cxn>
              <a:cxn ang="0">
                <a:pos x="T10" y="T11"/>
              </a:cxn>
              <a:cxn ang="0">
                <a:pos x="T12" y="T13"/>
              </a:cxn>
            </a:cxnLst>
            <a:rect l="0" t="0" r="r" b="b"/>
            <a:pathLst>
              <a:path w="5416" h="3564">
                <a:moveTo>
                  <a:pt x="5416" y="1782"/>
                </a:moveTo>
                <a:cubicBezTo>
                  <a:pt x="5416" y="1100"/>
                  <a:pt x="5163" y="476"/>
                  <a:pt x="4746" y="0"/>
                </a:cubicBezTo>
                <a:moveTo>
                  <a:pt x="669" y="0"/>
                </a:moveTo>
                <a:cubicBezTo>
                  <a:pt x="253" y="476"/>
                  <a:pt x="0" y="1100"/>
                  <a:pt x="0" y="1782"/>
                </a:cubicBezTo>
                <a:cubicBezTo>
                  <a:pt x="0" y="2465"/>
                  <a:pt x="253" y="3088"/>
                  <a:pt x="669" y="3564"/>
                </a:cubicBezTo>
                <a:moveTo>
                  <a:pt x="4746" y="3564"/>
                </a:moveTo>
                <a:cubicBezTo>
                  <a:pt x="5163" y="3088"/>
                  <a:pt x="5416" y="2465"/>
                  <a:pt x="5416" y="1782"/>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Freeform 8"/>
          <p:cNvSpPr>
            <a:spLocks/>
          </p:cNvSpPr>
          <p:nvPr userDrawn="1"/>
        </p:nvSpPr>
        <p:spPr bwMode="auto">
          <a:xfrm>
            <a:off x="1462085" y="3108327"/>
            <a:ext cx="423863" cy="1284286"/>
          </a:xfrm>
          <a:custGeom>
            <a:avLst/>
            <a:gdLst>
              <a:gd name="T0" fmla="*/ 0 w 1177"/>
              <a:gd name="T1" fmla="*/ 3564 h 3564"/>
              <a:gd name="T2" fmla="*/ 749 w 1177"/>
              <a:gd name="T3" fmla="*/ 2087 h 3564"/>
              <a:gd name="T4" fmla="*/ 1177 w 1177"/>
              <a:gd name="T5" fmla="*/ 0 h 3564"/>
            </a:gdLst>
            <a:ahLst/>
            <a:cxnLst>
              <a:cxn ang="0">
                <a:pos x="T0" y="T1"/>
              </a:cxn>
              <a:cxn ang="0">
                <a:pos x="T2" y="T3"/>
              </a:cxn>
              <a:cxn ang="0">
                <a:pos x="T4" y="T5"/>
              </a:cxn>
            </a:cxnLst>
            <a:rect l="0" t="0" r="r" b="b"/>
            <a:pathLst>
              <a:path w="1177" h="3564">
                <a:moveTo>
                  <a:pt x="0" y="3564"/>
                </a:moveTo>
                <a:cubicBezTo>
                  <a:pt x="318" y="3105"/>
                  <a:pt x="579" y="2612"/>
                  <a:pt x="749" y="2087"/>
                </a:cubicBezTo>
                <a:cubicBezTo>
                  <a:pt x="975" y="1391"/>
                  <a:pt x="1108" y="683"/>
                  <a:pt x="1177"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Freeform 9"/>
          <p:cNvSpPr>
            <a:spLocks/>
          </p:cNvSpPr>
          <p:nvPr userDrawn="1"/>
        </p:nvSpPr>
        <p:spPr bwMode="auto">
          <a:xfrm>
            <a:off x="-3" y="3225802"/>
            <a:ext cx="3165475" cy="722312"/>
          </a:xfrm>
          <a:custGeom>
            <a:avLst/>
            <a:gdLst>
              <a:gd name="T0" fmla="*/ 8794 w 8794"/>
              <a:gd name="T1" fmla="*/ 2001 h 2001"/>
              <a:gd name="T2" fmla="*/ 5193 w 8794"/>
              <a:gd name="T3" fmla="*/ 385 h 2001"/>
              <a:gd name="T4" fmla="*/ 0 w 8794"/>
              <a:gd name="T5" fmla="*/ 838 h 2001"/>
            </a:gdLst>
            <a:ahLst/>
            <a:cxnLst>
              <a:cxn ang="0">
                <a:pos x="T0" y="T1"/>
              </a:cxn>
              <a:cxn ang="0">
                <a:pos x="T2" y="T3"/>
              </a:cxn>
              <a:cxn ang="0">
                <a:pos x="T4" y="T5"/>
              </a:cxn>
            </a:cxnLst>
            <a:rect l="0" t="0" r="r" b="b"/>
            <a:pathLst>
              <a:path w="8794" h="2001">
                <a:moveTo>
                  <a:pt x="8794" y="2001"/>
                </a:moveTo>
                <a:cubicBezTo>
                  <a:pt x="7578" y="1293"/>
                  <a:pt x="6254" y="635"/>
                  <a:pt x="5193" y="385"/>
                </a:cubicBezTo>
                <a:cubicBezTo>
                  <a:pt x="3556" y="0"/>
                  <a:pt x="1607" y="354"/>
                  <a:pt x="0" y="838"/>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Freeform 10"/>
          <p:cNvSpPr>
            <a:spLocks/>
          </p:cNvSpPr>
          <p:nvPr userDrawn="1"/>
        </p:nvSpPr>
        <p:spPr bwMode="auto">
          <a:xfrm>
            <a:off x="1581147" y="3108327"/>
            <a:ext cx="955675" cy="1284286"/>
          </a:xfrm>
          <a:custGeom>
            <a:avLst/>
            <a:gdLst>
              <a:gd name="T0" fmla="*/ 2653 w 2653"/>
              <a:gd name="T1" fmla="*/ 3564 h 3564"/>
              <a:gd name="T2" fmla="*/ 945 w 2653"/>
              <a:gd name="T3" fmla="*/ 907 h 3564"/>
              <a:gd name="T4" fmla="*/ 0 w 2653"/>
              <a:gd name="T5" fmla="*/ 0 h 3564"/>
            </a:gdLst>
            <a:ahLst/>
            <a:cxnLst>
              <a:cxn ang="0">
                <a:pos x="T0" y="T1"/>
              </a:cxn>
              <a:cxn ang="0">
                <a:pos x="T2" y="T3"/>
              </a:cxn>
              <a:cxn ang="0">
                <a:pos x="T4" y="T5"/>
              </a:cxn>
            </a:cxnLst>
            <a:rect l="0" t="0" r="r" b="b"/>
            <a:pathLst>
              <a:path w="2653" h="3564">
                <a:moveTo>
                  <a:pt x="2653" y="3564"/>
                </a:moveTo>
                <a:cubicBezTo>
                  <a:pt x="2203" y="2621"/>
                  <a:pt x="1640" y="1682"/>
                  <a:pt x="945" y="907"/>
                </a:cubicBezTo>
                <a:cubicBezTo>
                  <a:pt x="660" y="588"/>
                  <a:pt x="341" y="286"/>
                  <a:pt x="0"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Freeform 11"/>
          <p:cNvSpPr>
            <a:spLocks/>
          </p:cNvSpPr>
          <p:nvPr userDrawn="1"/>
        </p:nvSpPr>
        <p:spPr bwMode="auto">
          <a:xfrm>
            <a:off x="979485" y="3108327"/>
            <a:ext cx="525463" cy="1284286"/>
          </a:xfrm>
          <a:custGeom>
            <a:avLst/>
            <a:gdLst>
              <a:gd name="T0" fmla="*/ 0 w 1461"/>
              <a:gd name="T1" fmla="*/ 0 h 3564"/>
              <a:gd name="T2" fmla="*/ 824 w 1461"/>
              <a:gd name="T3" fmla="*/ 2541 h 3564"/>
              <a:gd name="T4" fmla="*/ 1461 w 1461"/>
              <a:gd name="T5" fmla="*/ 3564 h 3564"/>
            </a:gdLst>
            <a:ahLst/>
            <a:cxnLst>
              <a:cxn ang="0">
                <a:pos x="T0" y="T1"/>
              </a:cxn>
              <a:cxn ang="0">
                <a:pos x="T2" y="T3"/>
              </a:cxn>
              <a:cxn ang="0">
                <a:pos x="T4" y="T5"/>
              </a:cxn>
            </a:cxnLst>
            <a:rect l="0" t="0" r="r" b="b"/>
            <a:pathLst>
              <a:path w="1461" h="3564">
                <a:moveTo>
                  <a:pt x="0" y="0"/>
                </a:moveTo>
                <a:cubicBezTo>
                  <a:pt x="127" y="850"/>
                  <a:pt x="377" y="1724"/>
                  <a:pt x="824" y="2541"/>
                </a:cubicBezTo>
                <a:cubicBezTo>
                  <a:pt x="1013" y="2888"/>
                  <a:pt x="1228" y="3230"/>
                  <a:pt x="1461" y="3564"/>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Freeform 12"/>
          <p:cNvSpPr>
            <a:spLocks/>
          </p:cNvSpPr>
          <p:nvPr userDrawn="1"/>
        </p:nvSpPr>
        <p:spPr bwMode="auto">
          <a:xfrm>
            <a:off x="963610" y="3108327"/>
            <a:ext cx="96838" cy="1284286"/>
          </a:xfrm>
          <a:custGeom>
            <a:avLst/>
            <a:gdLst>
              <a:gd name="T0" fmla="*/ 213 w 270"/>
              <a:gd name="T1" fmla="*/ 3564 h 3564"/>
              <a:gd name="T2" fmla="*/ 13 w 270"/>
              <a:gd name="T3" fmla="*/ 1985 h 3564"/>
              <a:gd name="T4" fmla="*/ 270 w 270"/>
              <a:gd name="T5" fmla="*/ 0 h 3564"/>
            </a:gdLst>
            <a:ahLst/>
            <a:cxnLst>
              <a:cxn ang="0">
                <a:pos x="T0" y="T1"/>
              </a:cxn>
              <a:cxn ang="0">
                <a:pos x="T2" y="T3"/>
              </a:cxn>
              <a:cxn ang="0">
                <a:pos x="T4" y="T5"/>
              </a:cxn>
            </a:cxnLst>
            <a:rect l="0" t="0" r="r" b="b"/>
            <a:pathLst>
              <a:path w="270" h="3564">
                <a:moveTo>
                  <a:pt x="213" y="3564"/>
                </a:moveTo>
                <a:cubicBezTo>
                  <a:pt x="76" y="3046"/>
                  <a:pt x="0" y="2515"/>
                  <a:pt x="13" y="1985"/>
                </a:cubicBezTo>
                <a:cubicBezTo>
                  <a:pt x="29" y="1299"/>
                  <a:pt x="126" y="631"/>
                  <a:pt x="270"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 name="Freeform 13"/>
          <p:cNvSpPr>
            <a:spLocks/>
          </p:cNvSpPr>
          <p:nvPr userDrawn="1"/>
        </p:nvSpPr>
        <p:spPr bwMode="auto">
          <a:xfrm>
            <a:off x="-3" y="3278189"/>
            <a:ext cx="3165475" cy="1071561"/>
          </a:xfrm>
          <a:custGeom>
            <a:avLst/>
            <a:gdLst>
              <a:gd name="T0" fmla="*/ 0 w 8794"/>
              <a:gd name="T1" fmla="*/ 122 h 2973"/>
              <a:gd name="T2" fmla="*/ 2779 w 8794"/>
              <a:gd name="T3" fmla="*/ 111 h 2973"/>
              <a:gd name="T4" fmla="*/ 8794 w 8794"/>
              <a:gd name="T5" fmla="*/ 2973 h 2973"/>
            </a:gdLst>
            <a:ahLst/>
            <a:cxnLst>
              <a:cxn ang="0">
                <a:pos x="T0" y="T1"/>
              </a:cxn>
              <a:cxn ang="0">
                <a:pos x="T2" y="T3"/>
              </a:cxn>
              <a:cxn ang="0">
                <a:pos x="T4" y="T5"/>
              </a:cxn>
            </a:cxnLst>
            <a:rect l="0" t="0" r="r" b="b"/>
            <a:pathLst>
              <a:path w="8794" h="2973">
                <a:moveTo>
                  <a:pt x="0" y="122"/>
                </a:moveTo>
                <a:cubicBezTo>
                  <a:pt x="906" y="24"/>
                  <a:pt x="1855" y="0"/>
                  <a:pt x="2779" y="111"/>
                </a:cubicBezTo>
                <a:cubicBezTo>
                  <a:pt x="5263" y="407"/>
                  <a:pt x="8227" y="2549"/>
                  <a:pt x="8794" y="2973"/>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9" name="Freeform 14"/>
          <p:cNvSpPr>
            <a:spLocks/>
          </p:cNvSpPr>
          <p:nvPr userDrawn="1"/>
        </p:nvSpPr>
        <p:spPr bwMode="auto">
          <a:xfrm>
            <a:off x="-3" y="3108327"/>
            <a:ext cx="1595438" cy="992187"/>
          </a:xfrm>
          <a:custGeom>
            <a:avLst/>
            <a:gdLst>
              <a:gd name="T0" fmla="*/ 0 w 4433"/>
              <a:gd name="T1" fmla="*/ 2754 h 2754"/>
              <a:gd name="T2" fmla="*/ 2590 w 4433"/>
              <a:gd name="T3" fmla="*/ 712 h 2754"/>
              <a:gd name="T4" fmla="*/ 4433 w 4433"/>
              <a:gd name="T5" fmla="*/ 0 h 2754"/>
            </a:gdLst>
            <a:ahLst/>
            <a:cxnLst>
              <a:cxn ang="0">
                <a:pos x="T0" y="T1"/>
              </a:cxn>
              <a:cxn ang="0">
                <a:pos x="T2" y="T3"/>
              </a:cxn>
              <a:cxn ang="0">
                <a:pos x="T4" y="T5"/>
              </a:cxn>
            </a:cxnLst>
            <a:rect l="0" t="0" r="r" b="b"/>
            <a:pathLst>
              <a:path w="4433" h="2754">
                <a:moveTo>
                  <a:pt x="0" y="2754"/>
                </a:moveTo>
                <a:cubicBezTo>
                  <a:pt x="760" y="1976"/>
                  <a:pt x="1636" y="1236"/>
                  <a:pt x="2590" y="712"/>
                </a:cubicBezTo>
                <a:cubicBezTo>
                  <a:pt x="3167" y="395"/>
                  <a:pt x="3793" y="165"/>
                  <a:pt x="4433"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0" name="Freeform 15"/>
          <p:cNvSpPr>
            <a:spLocks/>
          </p:cNvSpPr>
          <p:nvPr userDrawn="1"/>
        </p:nvSpPr>
        <p:spPr bwMode="auto">
          <a:xfrm>
            <a:off x="1012822" y="3108327"/>
            <a:ext cx="1033463" cy="1284286"/>
          </a:xfrm>
          <a:custGeom>
            <a:avLst/>
            <a:gdLst>
              <a:gd name="T0" fmla="*/ 2869 w 2869"/>
              <a:gd name="T1" fmla="*/ 0 h 3564"/>
              <a:gd name="T2" fmla="*/ 915 w 2869"/>
              <a:gd name="T3" fmla="*/ 2828 h 3564"/>
              <a:gd name="T4" fmla="*/ 0 w 2869"/>
              <a:gd name="T5" fmla="*/ 3564 h 3564"/>
            </a:gdLst>
            <a:ahLst/>
            <a:cxnLst>
              <a:cxn ang="0">
                <a:pos x="T0" y="T1"/>
              </a:cxn>
              <a:cxn ang="0">
                <a:pos x="T2" y="T3"/>
              </a:cxn>
              <a:cxn ang="0">
                <a:pos x="T4" y="T5"/>
              </a:cxn>
            </a:cxnLst>
            <a:rect l="0" t="0" r="r" b="b"/>
            <a:pathLst>
              <a:path w="2869" h="3564">
                <a:moveTo>
                  <a:pt x="2869" y="0"/>
                </a:moveTo>
                <a:cubicBezTo>
                  <a:pt x="2442" y="995"/>
                  <a:pt x="1820" y="2014"/>
                  <a:pt x="915" y="2828"/>
                </a:cubicBezTo>
                <a:cubicBezTo>
                  <a:pt x="630" y="3086"/>
                  <a:pt x="322" y="3331"/>
                  <a:pt x="0" y="3564"/>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1" name="Rectangle 16"/>
          <p:cNvSpPr>
            <a:spLocks noChangeArrowheads="1"/>
          </p:cNvSpPr>
          <p:nvPr userDrawn="1"/>
        </p:nvSpPr>
        <p:spPr bwMode="auto">
          <a:xfrm>
            <a:off x="-3" y="4387851"/>
            <a:ext cx="3165475" cy="755650"/>
          </a:xfrm>
          <a:prstGeom prst="rect">
            <a:avLst/>
          </a:prstGeom>
          <a:solidFill>
            <a:srgbClr val="002E5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 name="Заголовок 1"/>
          <p:cNvSpPr>
            <a:spLocks noGrp="1"/>
          </p:cNvSpPr>
          <p:nvPr userDrawn="1">
            <p:ph type="ctrTitle"/>
          </p:nvPr>
        </p:nvSpPr>
        <p:spPr>
          <a:xfrm>
            <a:off x="2411760" y="1993108"/>
            <a:ext cx="6735296" cy="1102519"/>
          </a:xfrm>
        </p:spPr>
        <p:txBody>
          <a:bodyPr>
            <a:normAutofit/>
          </a:bodyPr>
          <a:lstStyle>
            <a:lvl1pPr>
              <a:defRPr sz="4000">
                <a:solidFill>
                  <a:schemeClr val="bg1"/>
                </a:solidFill>
              </a:defRPr>
            </a:lvl1pPr>
          </a:lstStyle>
          <a:p>
            <a:r>
              <a:rPr lang="ru-RU" dirty="0" smtClean="0"/>
              <a:t>Образец заголовка</a:t>
            </a:r>
            <a:endParaRPr lang="ru-RU" dirty="0"/>
          </a:p>
        </p:txBody>
      </p:sp>
      <p:sp>
        <p:nvSpPr>
          <p:cNvPr id="3" name="Подзаголовок 2"/>
          <p:cNvSpPr>
            <a:spLocks noGrp="1"/>
          </p:cNvSpPr>
          <p:nvPr userDrawn="1">
            <p:ph type="subTitle" idx="1"/>
          </p:nvPr>
        </p:nvSpPr>
        <p:spPr>
          <a:xfrm>
            <a:off x="3165472" y="3507854"/>
            <a:ext cx="5985383" cy="1152127"/>
          </a:xfrm>
        </p:spPr>
        <p:txBody>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smtClean="0"/>
              <a:t>Образец подзаголовка</a:t>
            </a:r>
            <a:endParaRPr lang="ru-RU" dirty="0"/>
          </a:p>
        </p:txBody>
      </p:sp>
    </p:spTree>
    <p:extLst>
      <p:ext uri="{BB962C8B-B14F-4D97-AF65-F5344CB8AC3E}">
        <p14:creationId xmlns:p14="http://schemas.microsoft.com/office/powerpoint/2010/main" val="2204296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421894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1905152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457984" y="0"/>
            <a:ext cx="6612004" cy="857250"/>
          </a:xfrm>
        </p:spPr>
        <p:txBody>
          <a:bodyPr>
            <a:normAutofit/>
          </a:bodyPr>
          <a:lstStyle>
            <a:lvl1pPr>
              <a:defRPr sz="1800">
                <a:solidFill>
                  <a:srgbClr val="002060"/>
                </a:solidFill>
              </a:defRPr>
            </a:lvl1pPr>
          </a:lstStyle>
          <a:p>
            <a:r>
              <a:rPr lang="ru-RU" dirty="0" smtClean="0"/>
              <a:t>ОБРАЗЕЦ ЗАГОЛОВКА</a:t>
            </a:r>
            <a:endParaRPr lang="ru-RU" dirty="0"/>
          </a:p>
        </p:txBody>
      </p:sp>
      <p:sp>
        <p:nvSpPr>
          <p:cNvPr id="3" name="Объект 2"/>
          <p:cNvSpPr>
            <a:spLocks noGrp="1"/>
          </p:cNvSpPr>
          <p:nvPr>
            <p:ph idx="1"/>
          </p:nvPr>
        </p:nvSpPr>
        <p:spPr/>
        <p:txBody>
          <a:bodyPr/>
          <a:lstStyle>
            <a:lvl1pPr marL="342900" indent="-342900">
              <a:buFont typeface="Wingdings" panose="05000000000000000000" pitchFamily="2" charset="2"/>
              <a:buChar char="§"/>
              <a:defRPr>
                <a:solidFill>
                  <a:srgbClr val="002060"/>
                </a:solidFill>
              </a:defRPr>
            </a:lvl1pPr>
            <a:lvl2pPr>
              <a:defRPr>
                <a:solidFill>
                  <a:srgbClr val="002060"/>
                </a:solidFill>
              </a:defRPr>
            </a:lvl2pPr>
            <a:lvl3pPr marL="1143000" indent="-228600">
              <a:buFont typeface="Wingdings" panose="05000000000000000000" pitchFamily="2" charset="2"/>
              <a:buChar char="§"/>
              <a:defRPr>
                <a:solidFill>
                  <a:srgbClr val="002060"/>
                </a:solidFill>
              </a:defRPr>
            </a:lvl3pPr>
            <a:lvl4pPr>
              <a:defRPr>
                <a:solidFill>
                  <a:srgbClr val="002060"/>
                </a:solidFill>
              </a:defRPr>
            </a:lvl4pPr>
            <a:lvl5pPr>
              <a:defRPr>
                <a:solidFill>
                  <a:srgbClr val="002060"/>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омер слайда 5"/>
          <p:cNvSpPr>
            <a:spLocks noGrp="1"/>
          </p:cNvSpPr>
          <p:nvPr>
            <p:ph type="sldNum" sz="quarter" idx="12"/>
          </p:nvPr>
        </p:nvSpPr>
        <p:spPr/>
        <p:txBody>
          <a:bodyPr/>
          <a:lstStyle/>
          <a:p>
            <a:fld id="{5BAE0316-4324-467A-94E4-C25EE9590DD6}" type="slidenum">
              <a:rPr lang="ru-RU" smtClean="0"/>
              <a:t>‹#›</a:t>
            </a:fld>
            <a:endParaRPr lang="ru-RU"/>
          </a:p>
        </p:txBody>
      </p:sp>
      <p:grpSp>
        <p:nvGrpSpPr>
          <p:cNvPr id="17" name="Группа 16"/>
          <p:cNvGrpSpPr/>
          <p:nvPr userDrawn="1"/>
        </p:nvGrpSpPr>
        <p:grpSpPr>
          <a:xfrm>
            <a:off x="7067129" y="-4762"/>
            <a:ext cx="2074023" cy="844549"/>
            <a:chOff x="5938515" y="-4762"/>
            <a:chExt cx="3173413" cy="1292224"/>
          </a:xfrm>
        </p:grpSpPr>
        <p:pic>
          <p:nvPicPr>
            <p:cNvPr id="7"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938515" y="-4762"/>
              <a:ext cx="3173413" cy="1292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reeform 7"/>
            <p:cNvSpPr>
              <a:spLocks noEditPoints="1"/>
            </p:cNvSpPr>
            <p:nvPr userDrawn="1"/>
          </p:nvSpPr>
          <p:spPr bwMode="auto">
            <a:xfrm>
              <a:off x="6549703" y="0"/>
              <a:ext cx="1949451" cy="1284287"/>
            </a:xfrm>
            <a:custGeom>
              <a:avLst/>
              <a:gdLst>
                <a:gd name="T0" fmla="*/ 5416 w 5416"/>
                <a:gd name="T1" fmla="*/ 1782 h 3564"/>
                <a:gd name="T2" fmla="*/ 4746 w 5416"/>
                <a:gd name="T3" fmla="*/ 0 h 3564"/>
                <a:gd name="T4" fmla="*/ 669 w 5416"/>
                <a:gd name="T5" fmla="*/ 0 h 3564"/>
                <a:gd name="T6" fmla="*/ 0 w 5416"/>
                <a:gd name="T7" fmla="*/ 1782 h 3564"/>
                <a:gd name="T8" fmla="*/ 669 w 5416"/>
                <a:gd name="T9" fmla="*/ 3564 h 3564"/>
                <a:gd name="T10" fmla="*/ 4746 w 5416"/>
                <a:gd name="T11" fmla="*/ 3564 h 3564"/>
                <a:gd name="T12" fmla="*/ 5416 w 5416"/>
                <a:gd name="T13" fmla="*/ 1782 h 3564"/>
              </a:gdLst>
              <a:ahLst/>
              <a:cxnLst>
                <a:cxn ang="0">
                  <a:pos x="T0" y="T1"/>
                </a:cxn>
                <a:cxn ang="0">
                  <a:pos x="T2" y="T3"/>
                </a:cxn>
                <a:cxn ang="0">
                  <a:pos x="T4" y="T5"/>
                </a:cxn>
                <a:cxn ang="0">
                  <a:pos x="T6" y="T7"/>
                </a:cxn>
                <a:cxn ang="0">
                  <a:pos x="T8" y="T9"/>
                </a:cxn>
                <a:cxn ang="0">
                  <a:pos x="T10" y="T11"/>
                </a:cxn>
                <a:cxn ang="0">
                  <a:pos x="T12" y="T13"/>
                </a:cxn>
              </a:cxnLst>
              <a:rect l="0" t="0" r="r" b="b"/>
              <a:pathLst>
                <a:path w="5416" h="3564">
                  <a:moveTo>
                    <a:pt x="5416" y="1782"/>
                  </a:moveTo>
                  <a:cubicBezTo>
                    <a:pt x="5416" y="1100"/>
                    <a:pt x="5163" y="476"/>
                    <a:pt x="4746" y="0"/>
                  </a:cubicBezTo>
                  <a:moveTo>
                    <a:pt x="669" y="0"/>
                  </a:moveTo>
                  <a:cubicBezTo>
                    <a:pt x="253" y="476"/>
                    <a:pt x="0" y="1100"/>
                    <a:pt x="0" y="1782"/>
                  </a:cubicBezTo>
                  <a:cubicBezTo>
                    <a:pt x="0" y="2465"/>
                    <a:pt x="253" y="3088"/>
                    <a:pt x="669" y="3564"/>
                  </a:cubicBezTo>
                  <a:moveTo>
                    <a:pt x="4746" y="3564"/>
                  </a:moveTo>
                  <a:cubicBezTo>
                    <a:pt x="5163" y="3088"/>
                    <a:pt x="5416" y="2465"/>
                    <a:pt x="5416" y="1782"/>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Freeform 8"/>
            <p:cNvSpPr>
              <a:spLocks/>
            </p:cNvSpPr>
            <p:nvPr userDrawn="1"/>
          </p:nvSpPr>
          <p:spPr bwMode="auto">
            <a:xfrm>
              <a:off x="7403778" y="0"/>
              <a:ext cx="423863" cy="1284287"/>
            </a:xfrm>
            <a:custGeom>
              <a:avLst/>
              <a:gdLst>
                <a:gd name="T0" fmla="*/ 0 w 1177"/>
                <a:gd name="T1" fmla="*/ 3564 h 3564"/>
                <a:gd name="T2" fmla="*/ 749 w 1177"/>
                <a:gd name="T3" fmla="*/ 2087 h 3564"/>
                <a:gd name="T4" fmla="*/ 1177 w 1177"/>
                <a:gd name="T5" fmla="*/ 0 h 3564"/>
              </a:gdLst>
              <a:ahLst/>
              <a:cxnLst>
                <a:cxn ang="0">
                  <a:pos x="T0" y="T1"/>
                </a:cxn>
                <a:cxn ang="0">
                  <a:pos x="T2" y="T3"/>
                </a:cxn>
                <a:cxn ang="0">
                  <a:pos x="T4" y="T5"/>
                </a:cxn>
              </a:cxnLst>
              <a:rect l="0" t="0" r="r" b="b"/>
              <a:pathLst>
                <a:path w="1177" h="3564">
                  <a:moveTo>
                    <a:pt x="0" y="3564"/>
                  </a:moveTo>
                  <a:cubicBezTo>
                    <a:pt x="318" y="3105"/>
                    <a:pt x="579" y="2612"/>
                    <a:pt x="749" y="2087"/>
                  </a:cubicBezTo>
                  <a:cubicBezTo>
                    <a:pt x="975" y="1391"/>
                    <a:pt x="1108" y="683"/>
                    <a:pt x="1177"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Freeform 9"/>
            <p:cNvSpPr>
              <a:spLocks/>
            </p:cNvSpPr>
            <p:nvPr userDrawn="1"/>
          </p:nvSpPr>
          <p:spPr bwMode="auto">
            <a:xfrm>
              <a:off x="5941690" y="117475"/>
              <a:ext cx="3165476" cy="722312"/>
            </a:xfrm>
            <a:custGeom>
              <a:avLst/>
              <a:gdLst>
                <a:gd name="T0" fmla="*/ 8794 w 8794"/>
                <a:gd name="T1" fmla="*/ 2001 h 2001"/>
                <a:gd name="T2" fmla="*/ 5193 w 8794"/>
                <a:gd name="T3" fmla="*/ 385 h 2001"/>
                <a:gd name="T4" fmla="*/ 0 w 8794"/>
                <a:gd name="T5" fmla="*/ 838 h 2001"/>
              </a:gdLst>
              <a:ahLst/>
              <a:cxnLst>
                <a:cxn ang="0">
                  <a:pos x="T0" y="T1"/>
                </a:cxn>
                <a:cxn ang="0">
                  <a:pos x="T2" y="T3"/>
                </a:cxn>
                <a:cxn ang="0">
                  <a:pos x="T4" y="T5"/>
                </a:cxn>
              </a:cxnLst>
              <a:rect l="0" t="0" r="r" b="b"/>
              <a:pathLst>
                <a:path w="8794" h="2001">
                  <a:moveTo>
                    <a:pt x="8794" y="2001"/>
                  </a:moveTo>
                  <a:cubicBezTo>
                    <a:pt x="7578" y="1293"/>
                    <a:pt x="6254" y="635"/>
                    <a:pt x="5193" y="385"/>
                  </a:cubicBezTo>
                  <a:cubicBezTo>
                    <a:pt x="3556" y="0"/>
                    <a:pt x="1607" y="354"/>
                    <a:pt x="0" y="838"/>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Freeform 10"/>
            <p:cNvSpPr>
              <a:spLocks/>
            </p:cNvSpPr>
            <p:nvPr userDrawn="1"/>
          </p:nvSpPr>
          <p:spPr bwMode="auto">
            <a:xfrm>
              <a:off x="7522840" y="0"/>
              <a:ext cx="955675" cy="1284287"/>
            </a:xfrm>
            <a:custGeom>
              <a:avLst/>
              <a:gdLst>
                <a:gd name="T0" fmla="*/ 2653 w 2653"/>
                <a:gd name="T1" fmla="*/ 3564 h 3564"/>
                <a:gd name="T2" fmla="*/ 945 w 2653"/>
                <a:gd name="T3" fmla="*/ 907 h 3564"/>
                <a:gd name="T4" fmla="*/ 0 w 2653"/>
                <a:gd name="T5" fmla="*/ 0 h 3564"/>
              </a:gdLst>
              <a:ahLst/>
              <a:cxnLst>
                <a:cxn ang="0">
                  <a:pos x="T0" y="T1"/>
                </a:cxn>
                <a:cxn ang="0">
                  <a:pos x="T2" y="T3"/>
                </a:cxn>
                <a:cxn ang="0">
                  <a:pos x="T4" y="T5"/>
                </a:cxn>
              </a:cxnLst>
              <a:rect l="0" t="0" r="r" b="b"/>
              <a:pathLst>
                <a:path w="2653" h="3564">
                  <a:moveTo>
                    <a:pt x="2653" y="3564"/>
                  </a:moveTo>
                  <a:cubicBezTo>
                    <a:pt x="2203" y="2621"/>
                    <a:pt x="1640" y="1682"/>
                    <a:pt x="945" y="907"/>
                  </a:cubicBezTo>
                  <a:cubicBezTo>
                    <a:pt x="660" y="588"/>
                    <a:pt x="341" y="286"/>
                    <a:pt x="0"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2" name="Freeform 11"/>
            <p:cNvSpPr>
              <a:spLocks/>
            </p:cNvSpPr>
            <p:nvPr userDrawn="1"/>
          </p:nvSpPr>
          <p:spPr bwMode="auto">
            <a:xfrm>
              <a:off x="6921178" y="0"/>
              <a:ext cx="525463" cy="1284287"/>
            </a:xfrm>
            <a:custGeom>
              <a:avLst/>
              <a:gdLst>
                <a:gd name="T0" fmla="*/ 0 w 1461"/>
                <a:gd name="T1" fmla="*/ 0 h 3564"/>
                <a:gd name="T2" fmla="*/ 824 w 1461"/>
                <a:gd name="T3" fmla="*/ 2541 h 3564"/>
                <a:gd name="T4" fmla="*/ 1461 w 1461"/>
                <a:gd name="T5" fmla="*/ 3564 h 3564"/>
              </a:gdLst>
              <a:ahLst/>
              <a:cxnLst>
                <a:cxn ang="0">
                  <a:pos x="T0" y="T1"/>
                </a:cxn>
                <a:cxn ang="0">
                  <a:pos x="T2" y="T3"/>
                </a:cxn>
                <a:cxn ang="0">
                  <a:pos x="T4" y="T5"/>
                </a:cxn>
              </a:cxnLst>
              <a:rect l="0" t="0" r="r" b="b"/>
              <a:pathLst>
                <a:path w="1461" h="3564">
                  <a:moveTo>
                    <a:pt x="0" y="0"/>
                  </a:moveTo>
                  <a:cubicBezTo>
                    <a:pt x="127" y="850"/>
                    <a:pt x="377" y="1724"/>
                    <a:pt x="824" y="2541"/>
                  </a:cubicBezTo>
                  <a:cubicBezTo>
                    <a:pt x="1013" y="2888"/>
                    <a:pt x="1228" y="3230"/>
                    <a:pt x="1461" y="3564"/>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Freeform 12"/>
            <p:cNvSpPr>
              <a:spLocks/>
            </p:cNvSpPr>
            <p:nvPr userDrawn="1"/>
          </p:nvSpPr>
          <p:spPr bwMode="auto">
            <a:xfrm>
              <a:off x="6905303" y="0"/>
              <a:ext cx="96838" cy="1284287"/>
            </a:xfrm>
            <a:custGeom>
              <a:avLst/>
              <a:gdLst>
                <a:gd name="T0" fmla="*/ 213 w 270"/>
                <a:gd name="T1" fmla="*/ 3564 h 3564"/>
                <a:gd name="T2" fmla="*/ 13 w 270"/>
                <a:gd name="T3" fmla="*/ 1985 h 3564"/>
                <a:gd name="T4" fmla="*/ 270 w 270"/>
                <a:gd name="T5" fmla="*/ 0 h 3564"/>
              </a:gdLst>
              <a:ahLst/>
              <a:cxnLst>
                <a:cxn ang="0">
                  <a:pos x="T0" y="T1"/>
                </a:cxn>
                <a:cxn ang="0">
                  <a:pos x="T2" y="T3"/>
                </a:cxn>
                <a:cxn ang="0">
                  <a:pos x="T4" y="T5"/>
                </a:cxn>
              </a:cxnLst>
              <a:rect l="0" t="0" r="r" b="b"/>
              <a:pathLst>
                <a:path w="270" h="3564">
                  <a:moveTo>
                    <a:pt x="213" y="3564"/>
                  </a:moveTo>
                  <a:cubicBezTo>
                    <a:pt x="76" y="3046"/>
                    <a:pt x="0" y="2515"/>
                    <a:pt x="13" y="1985"/>
                  </a:cubicBezTo>
                  <a:cubicBezTo>
                    <a:pt x="29" y="1299"/>
                    <a:pt x="126" y="631"/>
                    <a:pt x="270"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Freeform 13"/>
            <p:cNvSpPr>
              <a:spLocks/>
            </p:cNvSpPr>
            <p:nvPr userDrawn="1"/>
          </p:nvSpPr>
          <p:spPr bwMode="auto">
            <a:xfrm>
              <a:off x="5941690" y="169863"/>
              <a:ext cx="3165476" cy="1071562"/>
            </a:xfrm>
            <a:custGeom>
              <a:avLst/>
              <a:gdLst>
                <a:gd name="T0" fmla="*/ 0 w 8794"/>
                <a:gd name="T1" fmla="*/ 122 h 2973"/>
                <a:gd name="T2" fmla="*/ 2779 w 8794"/>
                <a:gd name="T3" fmla="*/ 111 h 2973"/>
                <a:gd name="T4" fmla="*/ 8794 w 8794"/>
                <a:gd name="T5" fmla="*/ 2973 h 2973"/>
              </a:gdLst>
              <a:ahLst/>
              <a:cxnLst>
                <a:cxn ang="0">
                  <a:pos x="T0" y="T1"/>
                </a:cxn>
                <a:cxn ang="0">
                  <a:pos x="T2" y="T3"/>
                </a:cxn>
                <a:cxn ang="0">
                  <a:pos x="T4" y="T5"/>
                </a:cxn>
              </a:cxnLst>
              <a:rect l="0" t="0" r="r" b="b"/>
              <a:pathLst>
                <a:path w="8794" h="2973">
                  <a:moveTo>
                    <a:pt x="0" y="122"/>
                  </a:moveTo>
                  <a:cubicBezTo>
                    <a:pt x="906" y="24"/>
                    <a:pt x="1855" y="0"/>
                    <a:pt x="2779" y="111"/>
                  </a:cubicBezTo>
                  <a:cubicBezTo>
                    <a:pt x="5263" y="407"/>
                    <a:pt x="8227" y="2549"/>
                    <a:pt x="8794" y="2973"/>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Freeform 14"/>
            <p:cNvSpPr>
              <a:spLocks/>
            </p:cNvSpPr>
            <p:nvPr userDrawn="1"/>
          </p:nvSpPr>
          <p:spPr bwMode="auto">
            <a:xfrm>
              <a:off x="5941690" y="0"/>
              <a:ext cx="1595438" cy="992187"/>
            </a:xfrm>
            <a:custGeom>
              <a:avLst/>
              <a:gdLst>
                <a:gd name="T0" fmla="*/ 0 w 4433"/>
                <a:gd name="T1" fmla="*/ 2754 h 2754"/>
                <a:gd name="T2" fmla="*/ 2590 w 4433"/>
                <a:gd name="T3" fmla="*/ 712 h 2754"/>
                <a:gd name="T4" fmla="*/ 4433 w 4433"/>
                <a:gd name="T5" fmla="*/ 0 h 2754"/>
              </a:gdLst>
              <a:ahLst/>
              <a:cxnLst>
                <a:cxn ang="0">
                  <a:pos x="T0" y="T1"/>
                </a:cxn>
                <a:cxn ang="0">
                  <a:pos x="T2" y="T3"/>
                </a:cxn>
                <a:cxn ang="0">
                  <a:pos x="T4" y="T5"/>
                </a:cxn>
              </a:cxnLst>
              <a:rect l="0" t="0" r="r" b="b"/>
              <a:pathLst>
                <a:path w="4433" h="2754">
                  <a:moveTo>
                    <a:pt x="0" y="2754"/>
                  </a:moveTo>
                  <a:cubicBezTo>
                    <a:pt x="760" y="1976"/>
                    <a:pt x="1636" y="1236"/>
                    <a:pt x="2590" y="712"/>
                  </a:cubicBezTo>
                  <a:cubicBezTo>
                    <a:pt x="3167" y="395"/>
                    <a:pt x="3793" y="165"/>
                    <a:pt x="4433" y="0"/>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Freeform 15"/>
            <p:cNvSpPr>
              <a:spLocks/>
            </p:cNvSpPr>
            <p:nvPr userDrawn="1"/>
          </p:nvSpPr>
          <p:spPr bwMode="auto">
            <a:xfrm>
              <a:off x="6954515" y="0"/>
              <a:ext cx="1033463" cy="1284287"/>
            </a:xfrm>
            <a:custGeom>
              <a:avLst/>
              <a:gdLst>
                <a:gd name="T0" fmla="*/ 2869 w 2869"/>
                <a:gd name="T1" fmla="*/ 0 h 3564"/>
                <a:gd name="T2" fmla="*/ 915 w 2869"/>
                <a:gd name="T3" fmla="*/ 2828 h 3564"/>
                <a:gd name="T4" fmla="*/ 0 w 2869"/>
                <a:gd name="T5" fmla="*/ 3564 h 3564"/>
              </a:gdLst>
              <a:ahLst/>
              <a:cxnLst>
                <a:cxn ang="0">
                  <a:pos x="T0" y="T1"/>
                </a:cxn>
                <a:cxn ang="0">
                  <a:pos x="T2" y="T3"/>
                </a:cxn>
                <a:cxn ang="0">
                  <a:pos x="T4" y="T5"/>
                </a:cxn>
              </a:cxnLst>
              <a:rect l="0" t="0" r="r" b="b"/>
              <a:pathLst>
                <a:path w="2869" h="3564">
                  <a:moveTo>
                    <a:pt x="2869" y="0"/>
                  </a:moveTo>
                  <a:cubicBezTo>
                    <a:pt x="2442" y="995"/>
                    <a:pt x="1820" y="2014"/>
                    <a:pt x="915" y="2828"/>
                  </a:cubicBezTo>
                  <a:cubicBezTo>
                    <a:pt x="630" y="3086"/>
                    <a:pt x="322" y="3331"/>
                    <a:pt x="0" y="3564"/>
                  </a:cubicBezTo>
                </a:path>
              </a:pathLst>
            </a:custGeom>
            <a:noFill/>
            <a:ln w="9525"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32681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p>
            <a:endParaRPr lang="ru-RU"/>
          </a:p>
        </p:txBody>
      </p:sp>
      <p:sp>
        <p:nvSpPr>
          <p:cNvPr id="6" name="Номер слайда 5"/>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1598981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6" name="Нижний колонтитул 5"/>
          <p:cNvSpPr>
            <a:spLocks noGrp="1"/>
          </p:cNvSpPr>
          <p:nvPr>
            <p:ph type="ftr" sz="quarter" idx="11"/>
          </p:nvPr>
        </p:nvSpPr>
        <p:spPr>
          <a:xfrm>
            <a:off x="3124200" y="4767263"/>
            <a:ext cx="2895600" cy="273844"/>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84663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8" name="Нижний колонтитул 7"/>
          <p:cNvSpPr>
            <a:spLocks noGrp="1"/>
          </p:cNvSpPr>
          <p:nvPr>
            <p:ph type="ftr" sz="quarter" idx="11"/>
          </p:nvPr>
        </p:nvSpPr>
        <p:spPr>
          <a:xfrm>
            <a:off x="3124200" y="4767263"/>
            <a:ext cx="2895600" cy="273844"/>
          </a:xfrm>
          <a:prstGeom prst="rect">
            <a:avLst/>
          </a:prstGeom>
        </p:spPr>
        <p:txBody>
          <a:bodyPr/>
          <a:lstStyle/>
          <a:p>
            <a:endParaRPr lang="ru-RU"/>
          </a:p>
        </p:txBody>
      </p:sp>
      <p:sp>
        <p:nvSpPr>
          <p:cNvPr id="9" name="Номер слайда 8"/>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44282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4" name="Нижний колонтитул 3"/>
          <p:cNvSpPr>
            <a:spLocks noGrp="1"/>
          </p:cNvSpPr>
          <p:nvPr>
            <p:ph type="ftr" sz="quarter" idx="11"/>
          </p:nvPr>
        </p:nvSpPr>
        <p:spPr>
          <a:xfrm>
            <a:off x="3124200" y="4767263"/>
            <a:ext cx="2895600" cy="273844"/>
          </a:xfrm>
          <a:prstGeom prst="rect">
            <a:avLst/>
          </a:prstGeom>
        </p:spPr>
        <p:txBody>
          <a:bodyPr/>
          <a:lstStyle/>
          <a:p>
            <a:endParaRPr lang="ru-RU"/>
          </a:p>
        </p:txBody>
      </p:sp>
      <p:sp>
        <p:nvSpPr>
          <p:cNvPr id="5" name="Номер слайда 4"/>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318951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3" name="Нижний колонтитул 2"/>
          <p:cNvSpPr>
            <a:spLocks noGrp="1"/>
          </p:cNvSpPr>
          <p:nvPr>
            <p:ph type="ftr" sz="quarter" idx="11"/>
          </p:nvPr>
        </p:nvSpPr>
        <p:spPr>
          <a:xfrm>
            <a:off x="3124200" y="4767263"/>
            <a:ext cx="2895600" cy="273844"/>
          </a:xfrm>
          <a:prstGeom prst="rect">
            <a:avLst/>
          </a:prstGeom>
        </p:spPr>
        <p:txBody>
          <a:bodyPr/>
          <a:lstStyle/>
          <a:p>
            <a:endParaRPr lang="ru-RU"/>
          </a:p>
        </p:txBody>
      </p:sp>
      <p:sp>
        <p:nvSpPr>
          <p:cNvPr id="4" name="Номер слайда 3"/>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4784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6" name="Нижний колонтитул 5"/>
          <p:cNvSpPr>
            <a:spLocks noGrp="1"/>
          </p:cNvSpPr>
          <p:nvPr>
            <p:ph type="ftr" sz="quarter" idx="11"/>
          </p:nvPr>
        </p:nvSpPr>
        <p:spPr>
          <a:xfrm>
            <a:off x="3124200" y="4767263"/>
            <a:ext cx="2895600" cy="273844"/>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361745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a:xfrm>
            <a:off x="457200" y="4767263"/>
            <a:ext cx="2133600" cy="273844"/>
          </a:xfrm>
          <a:prstGeom prst="rect">
            <a:avLst/>
          </a:prstGeom>
        </p:spPr>
        <p:txBody>
          <a:bodyPr/>
          <a:lstStyle/>
          <a:p>
            <a:fld id="{6394053C-4B78-4819-A196-4BE4B1FAF63C}" type="datetimeFigureOut">
              <a:rPr lang="ru-RU" smtClean="0"/>
              <a:t>13.01.2017</a:t>
            </a:fld>
            <a:endParaRPr lang="ru-RU"/>
          </a:p>
        </p:txBody>
      </p:sp>
      <p:sp>
        <p:nvSpPr>
          <p:cNvPr id="6" name="Нижний колонтитул 5"/>
          <p:cNvSpPr>
            <a:spLocks noGrp="1"/>
          </p:cNvSpPr>
          <p:nvPr>
            <p:ph type="ftr" sz="quarter" idx="11"/>
          </p:nvPr>
        </p:nvSpPr>
        <p:spPr>
          <a:xfrm>
            <a:off x="3124200" y="4767263"/>
            <a:ext cx="2895600" cy="273844"/>
          </a:xfrm>
          <a:prstGeom prst="rect">
            <a:avLst/>
          </a:prstGeom>
        </p:spPr>
        <p:txBody>
          <a:bodyPr/>
          <a:lstStyle/>
          <a:p>
            <a:endParaRPr lang="ru-RU"/>
          </a:p>
        </p:txBody>
      </p:sp>
      <p:sp>
        <p:nvSpPr>
          <p:cNvPr id="7" name="Номер слайда 6"/>
          <p:cNvSpPr>
            <a:spLocks noGrp="1"/>
          </p:cNvSpPr>
          <p:nvPr>
            <p:ph type="sldNum" sz="quarter" idx="12"/>
          </p:nvPr>
        </p:nvSpPr>
        <p:spPr/>
        <p:txBody>
          <a:bodyPr/>
          <a:lstStyle/>
          <a:p>
            <a:fld id="{5BAE0316-4324-467A-94E4-C25EE9590DD6}" type="slidenum">
              <a:rPr lang="ru-RU" smtClean="0"/>
              <a:t>‹#›</a:t>
            </a:fld>
            <a:endParaRPr lang="ru-RU"/>
          </a:p>
        </p:txBody>
      </p:sp>
    </p:spTree>
    <p:extLst>
      <p:ext uri="{BB962C8B-B14F-4D97-AF65-F5344CB8AC3E}">
        <p14:creationId xmlns:p14="http://schemas.microsoft.com/office/powerpoint/2010/main" val="1023622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BAE0316-4324-467A-94E4-C25EE9590DD6}" type="slidenum">
              <a:rPr lang="ru-RU" smtClean="0"/>
              <a:t>‹#›</a:t>
            </a:fld>
            <a:endParaRPr lang="ru-RU"/>
          </a:p>
        </p:txBody>
      </p:sp>
      <p:sp>
        <p:nvSpPr>
          <p:cNvPr id="7" name="Прямоугольник 6"/>
          <p:cNvSpPr/>
          <p:nvPr userDrawn="1"/>
        </p:nvSpPr>
        <p:spPr>
          <a:xfrm>
            <a:off x="0" y="4651375"/>
            <a:ext cx="539750" cy="492125"/>
          </a:xfrm>
          <a:prstGeom prst="rect">
            <a:avLst/>
          </a:prstGeom>
          <a:solidFill>
            <a:srgbClr val="002E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 name="Прямая соединительная линия 7"/>
          <p:cNvCxnSpPr/>
          <p:nvPr userDrawn="1"/>
        </p:nvCxnSpPr>
        <p:spPr>
          <a:xfrm>
            <a:off x="2195736" y="4793319"/>
            <a:ext cx="0" cy="216024"/>
          </a:xfrm>
          <a:prstGeom prst="line">
            <a:avLst/>
          </a:prstGeom>
          <a:ln>
            <a:solidFill>
              <a:srgbClr val="ED1C24"/>
            </a:solidFill>
          </a:ln>
        </p:spPr>
        <p:style>
          <a:lnRef idx="1">
            <a:schemeClr val="accent1"/>
          </a:lnRef>
          <a:fillRef idx="0">
            <a:schemeClr val="accent1"/>
          </a:fillRef>
          <a:effectRef idx="0">
            <a:schemeClr val="accent1"/>
          </a:effectRef>
          <a:fontRef idx="minor">
            <a:schemeClr val="tx1"/>
          </a:fontRef>
        </p:style>
      </p:cxnSp>
      <p:pic>
        <p:nvPicPr>
          <p:cNvPr id="9" name="Изображение 6"/>
          <p:cNvPicPr>
            <a:picLocks noChangeAspect="1"/>
          </p:cNvPicPr>
          <p:nvPr userDrawn="1"/>
        </p:nvPicPr>
        <p:blipFill>
          <a:blip r:embed="rId13"/>
          <a:stretch>
            <a:fillRect/>
          </a:stretch>
        </p:blipFill>
        <p:spPr>
          <a:xfrm>
            <a:off x="683568" y="4729942"/>
            <a:ext cx="1368152" cy="342777"/>
          </a:xfrm>
          <a:prstGeom prst="rect">
            <a:avLst/>
          </a:prstGeom>
        </p:spPr>
      </p:pic>
    </p:spTree>
    <p:extLst>
      <p:ext uri="{BB962C8B-B14F-4D97-AF65-F5344CB8AC3E}">
        <p14:creationId xmlns:p14="http://schemas.microsoft.com/office/powerpoint/2010/main" val="4130992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002060"/>
          </a:solidFill>
          <a:latin typeface="Fira Sans" pitchFamily="34" charset="0"/>
          <a:ea typeface="Fira Sans" pitchFamily="34" charset="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02060"/>
          </a:solidFill>
          <a:latin typeface="Fira Sans" pitchFamily="34" charset="0"/>
          <a:ea typeface="Fira Sans" pitchFamily="34"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02060"/>
          </a:solidFill>
          <a:latin typeface="Fira Sans" pitchFamily="34" charset="0"/>
          <a:ea typeface="Fira Sans" pitchFamily="34" charset="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02060"/>
          </a:solidFill>
          <a:latin typeface="Fira Sans" pitchFamily="34" charset="0"/>
          <a:ea typeface="Fira Sans" pitchFamily="34" charset="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02060"/>
          </a:solidFill>
          <a:latin typeface="Fira Sans" pitchFamily="34" charset="0"/>
          <a:ea typeface="Fira Sans" pitchFamily="34" charset="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02060"/>
          </a:solidFill>
          <a:latin typeface="Fira Sans" pitchFamily="34" charset="0"/>
          <a:ea typeface="Fira Sans" pitchFamily="34"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85000" lnSpcReduction="20000"/>
          </a:bodyPr>
          <a:lstStyle/>
          <a:p>
            <a:pPr algn="l"/>
            <a:r>
              <a:rPr lang="ru-RU" sz="2800" dirty="0"/>
              <a:t>ПЕРИОДИЧЕСКОЕ СТРАНОВОЕ ОБОЗРЕНИЕ</a:t>
            </a:r>
          </a:p>
          <a:p>
            <a:pPr algn="l"/>
            <a:r>
              <a:rPr lang="ru-RU" dirty="0" smtClean="0"/>
              <a:t>Эквадор Май </a:t>
            </a:r>
            <a:r>
              <a:rPr lang="ru-RU" dirty="0" smtClean="0"/>
              <a:t>2016</a:t>
            </a:r>
            <a:endParaRPr lang="ru-RU" dirty="0"/>
          </a:p>
        </p:txBody>
      </p:sp>
      <p:sp>
        <p:nvSpPr>
          <p:cNvPr id="5" name="Прямоугольник 4"/>
          <p:cNvSpPr/>
          <p:nvPr/>
        </p:nvSpPr>
        <p:spPr>
          <a:xfrm>
            <a:off x="107504" y="4515966"/>
            <a:ext cx="2952328" cy="553998"/>
          </a:xfrm>
          <a:prstGeom prst="rect">
            <a:avLst/>
          </a:prstGeom>
        </p:spPr>
        <p:txBody>
          <a:bodyPr wrap="square">
            <a:spAutoFit/>
          </a:bodyPr>
          <a:lstStyle/>
          <a:p>
            <a:r>
              <a:rPr lang="ru-RU" sz="1000" dirty="0" smtClean="0">
                <a:solidFill>
                  <a:schemeClr val="bg1"/>
                </a:solidFill>
                <a:latin typeface="Fira Sans" pitchFamily="34" charset="0"/>
                <a:ea typeface="Fira Sans" pitchFamily="34" charset="0"/>
              </a:rPr>
              <a:t>Обозрение подготовлено АО </a:t>
            </a:r>
            <a:r>
              <a:rPr lang="ru-RU" sz="1000" dirty="0">
                <a:solidFill>
                  <a:schemeClr val="bg1"/>
                </a:solidFill>
                <a:latin typeface="Fira Sans" pitchFamily="34" charset="0"/>
                <a:ea typeface="Fira Sans" pitchFamily="34" charset="0"/>
              </a:rPr>
              <a:t>«Российское агентство по страхованию экспортных кредитов и инвестиций»</a:t>
            </a:r>
          </a:p>
        </p:txBody>
      </p:sp>
    </p:spTree>
    <p:extLst>
      <p:ext uri="{BB962C8B-B14F-4D97-AF65-F5344CB8AC3E}">
        <p14:creationId xmlns:p14="http://schemas.microsoft.com/office/powerpoint/2010/main" val="608195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5543" y="1492770"/>
            <a:ext cx="3240361" cy="220642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6056" y="1492770"/>
            <a:ext cx="3193094" cy="220642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p:txBody>
          <a:bodyPr>
            <a:noAutofit/>
          </a:bodyPr>
          <a:lstStyle/>
          <a:p>
            <a:r>
              <a:rPr lang="ru-RU" dirty="0" smtClean="0"/>
              <a:t>ИНДИКАТОРЫ В ГРАФИКАХ</a:t>
            </a:r>
            <a:endParaRPr lang="ru-RU" sz="1800" dirty="0"/>
          </a:p>
        </p:txBody>
      </p:sp>
      <p:sp>
        <p:nvSpPr>
          <p:cNvPr id="9" name="Прямоугольник 8"/>
          <p:cNvSpPr/>
          <p:nvPr/>
        </p:nvSpPr>
        <p:spPr>
          <a:xfrm>
            <a:off x="1045544" y="1087158"/>
            <a:ext cx="3240360" cy="400110"/>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1000" dirty="0">
                <a:solidFill>
                  <a:srgbClr val="000000"/>
                </a:solidFill>
                <a:latin typeface="Fira Sans" pitchFamily="34" charset="0"/>
                <a:ea typeface="Fira Sans" pitchFamily="34" charset="0"/>
                <a:cs typeface="Times New Roman"/>
              </a:rPr>
              <a:t>Госбюджет с учетом расходов на обслуживание госдолга, млрд дол США</a:t>
            </a:r>
          </a:p>
        </p:txBody>
      </p:sp>
      <p:sp>
        <p:nvSpPr>
          <p:cNvPr id="10" name="Прямоугольник 9"/>
          <p:cNvSpPr/>
          <p:nvPr/>
        </p:nvSpPr>
        <p:spPr>
          <a:xfrm>
            <a:off x="5076057" y="1209606"/>
            <a:ext cx="3193093" cy="246221"/>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1000" dirty="0">
                <a:solidFill>
                  <a:srgbClr val="000000"/>
                </a:solidFill>
                <a:latin typeface="Fira Sans" pitchFamily="34" charset="0"/>
                <a:ea typeface="Fira Sans" pitchFamily="34" charset="0"/>
                <a:cs typeface="Times New Roman"/>
              </a:rPr>
              <a:t>Государственный и частный долг, млрд дол США</a:t>
            </a:r>
          </a:p>
        </p:txBody>
      </p:sp>
      <p:sp>
        <p:nvSpPr>
          <p:cNvPr id="11" name="Прямоугольник 10"/>
          <p:cNvSpPr/>
          <p:nvPr/>
        </p:nvSpPr>
        <p:spPr>
          <a:xfrm>
            <a:off x="1045544" y="3699190"/>
            <a:ext cx="3240360" cy="234936"/>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800" i="1" dirty="0">
                <a:solidFill>
                  <a:srgbClr val="000000"/>
                </a:solidFill>
                <a:latin typeface="Fira Sans" pitchFamily="34" charset="0"/>
                <a:ea typeface="Fira Sans" pitchFamily="34" charset="0"/>
                <a:cs typeface="Times New Roman"/>
              </a:rPr>
              <a:t>Источник: </a:t>
            </a:r>
            <a:r>
              <a:rPr lang="ru-RU" sz="800" i="1" dirty="0" err="1">
                <a:solidFill>
                  <a:srgbClr val="000000"/>
                </a:solidFill>
                <a:latin typeface="Fira Sans" pitchFamily="34" charset="0"/>
                <a:ea typeface="Fira Sans" pitchFamily="34" charset="0"/>
                <a:cs typeface="Times New Roman"/>
              </a:rPr>
              <a:t>Нацбанк</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Haver</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Analytics</a:t>
            </a:r>
            <a:r>
              <a:rPr lang="ru-RU" sz="800" i="1" dirty="0">
                <a:solidFill>
                  <a:srgbClr val="000000"/>
                </a:solidFill>
                <a:latin typeface="Fira Sans" pitchFamily="34" charset="0"/>
                <a:ea typeface="Fira Sans" pitchFamily="34" charset="0"/>
                <a:cs typeface="Times New Roman"/>
              </a:rPr>
              <a:t>, ЭКСАР</a:t>
            </a:r>
          </a:p>
        </p:txBody>
      </p:sp>
      <p:sp>
        <p:nvSpPr>
          <p:cNvPr id="12" name="Прямоугольник 11"/>
          <p:cNvSpPr/>
          <p:nvPr/>
        </p:nvSpPr>
        <p:spPr>
          <a:xfrm>
            <a:off x="5076056" y="3699190"/>
            <a:ext cx="3193093" cy="234936"/>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800" i="1" dirty="0">
                <a:solidFill>
                  <a:srgbClr val="000000"/>
                </a:solidFill>
                <a:latin typeface="Fira Sans" pitchFamily="34" charset="0"/>
                <a:ea typeface="Fira Sans" pitchFamily="34" charset="0"/>
                <a:cs typeface="Times New Roman"/>
              </a:rPr>
              <a:t>Источник: </a:t>
            </a:r>
            <a:r>
              <a:rPr lang="ru-RU" sz="800" i="1" dirty="0" err="1">
                <a:solidFill>
                  <a:srgbClr val="000000"/>
                </a:solidFill>
                <a:latin typeface="Fira Sans" pitchFamily="34" charset="0"/>
                <a:ea typeface="Fira Sans" pitchFamily="34" charset="0"/>
                <a:cs typeface="Times New Roman"/>
              </a:rPr>
              <a:t>Нацбанк</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Haver</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Analytics</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МинФин</a:t>
            </a:r>
            <a:r>
              <a:rPr lang="ru-RU" sz="800" i="1" dirty="0">
                <a:solidFill>
                  <a:srgbClr val="000000"/>
                </a:solidFill>
                <a:latin typeface="Fira Sans" pitchFamily="34" charset="0"/>
                <a:ea typeface="Fira Sans" pitchFamily="34" charset="0"/>
                <a:cs typeface="Times New Roman"/>
              </a:rPr>
              <a:t>, ЭКСАР</a:t>
            </a:r>
          </a:p>
        </p:txBody>
      </p:sp>
    </p:spTree>
    <p:extLst>
      <p:ext uri="{BB962C8B-B14F-4D97-AF65-F5344CB8AC3E}">
        <p14:creationId xmlns:p14="http://schemas.microsoft.com/office/powerpoint/2010/main" val="1022910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smtClean="0"/>
              <a:t>ВКРАТЦЕ ОГЛАВНОМ</a:t>
            </a:r>
            <a:endParaRPr lang="ru-RU" sz="1800" dirty="0"/>
          </a:p>
        </p:txBody>
      </p:sp>
      <p:sp>
        <p:nvSpPr>
          <p:cNvPr id="18" name="Объект 1"/>
          <p:cNvSpPr txBox="1">
            <a:spLocks/>
          </p:cNvSpPr>
          <p:nvPr/>
        </p:nvSpPr>
        <p:spPr>
          <a:xfrm>
            <a:off x="2123728" y="987574"/>
            <a:ext cx="6696744" cy="3528392"/>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87313" algn="just">
              <a:spcBef>
                <a:spcPts val="1200"/>
              </a:spcBef>
            </a:pPr>
            <a:r>
              <a:rPr lang="ru-RU" sz="800" dirty="0">
                <a:latin typeface="Fira Sans" pitchFamily="34" charset="0"/>
                <a:ea typeface="Fira Sans" pitchFamily="34" charset="0"/>
                <a:cs typeface="Times New Roman" panose="02020603050405020304" pitchFamily="18" charset="0"/>
              </a:rPr>
              <a:t>16 апреля 2016г в Эквадоре произошло сильнейшее землетрясение силой 7.8 баллов. В результате него более 600 человек погибло, десятки тысячи людей были ранены или лишились крова. Согласно текущим оценкам правительства, восстановление последствий потребует порядка 3 млрд дол США и значительные временные затраты. </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Последние экономические индикаторы доступны в основном за март и не отражают последствий землетрясения. Тем не менее, низкий уровень инфляции из-за слабого спроса, сокращающиеся золотовалютные резервы, отрицательное сальдо внешней торговли и устойчивый дефицит бюджета указывают на непростую экономическую ситуацию. </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Землетрясение нанесло существенный удар по уже </a:t>
            </a:r>
            <a:r>
              <a:rPr lang="ru-RU" sz="800" dirty="0" err="1">
                <a:latin typeface="Fira Sans" pitchFamily="34" charset="0"/>
                <a:ea typeface="Fira Sans" pitchFamily="34" charset="0"/>
                <a:cs typeface="Times New Roman" panose="02020603050405020304" pitchFamily="18" charset="0"/>
              </a:rPr>
              <a:t>стагнирующей</a:t>
            </a:r>
            <a:r>
              <a:rPr lang="ru-RU" sz="800" dirty="0">
                <a:latin typeface="Fira Sans" pitchFamily="34" charset="0"/>
                <a:ea typeface="Fira Sans" pitchFamily="34" charset="0"/>
                <a:cs typeface="Times New Roman" panose="02020603050405020304" pitchFamily="18" charset="0"/>
              </a:rPr>
              <a:t> экономике Эквадора, которая сильно зависит от экспорта нефти и ряда продовольственных товаров. Сокращавшаяся в последнее время добыча нефти присовокупилась к минимумам цен на нефть в начале сего года. Ценовая динамика последних недель, однако, дает надежду на некоторую стабилизацию внешнеторгового баланса, на который, помимо прочего, с 2015 года негативно влияет укрепившийся доллар США (введен в государственное обращение в Эквадоре вместо местной валюты).</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Хронический дефицит государственного бюджета и отсутствие резервных  фондов наподобие имеющихся в других странах-экспортерах нефти вынудило Эквадор обратиться за финансовой помощью к международным финансовым организациям. В последние недели было объявлено о привлечении более 600 млн дол США по данному каналу, по сообщению </a:t>
            </a:r>
            <a:r>
              <a:rPr lang="ru-RU" sz="800" dirty="0" err="1">
                <a:latin typeface="Fira Sans" pitchFamily="34" charset="0"/>
                <a:ea typeface="Fira Sans" pitchFamily="34" charset="0"/>
                <a:cs typeface="Times New Roman" panose="02020603050405020304" pitchFamily="18" charset="0"/>
              </a:rPr>
              <a:t>Economist</a:t>
            </a:r>
            <a:r>
              <a:rPr lang="ru-RU" sz="800" dirty="0">
                <a:latin typeface="Fira Sans" pitchFamily="34" charset="0"/>
                <a:ea typeface="Fira Sans" pitchFamily="34" charset="0"/>
                <a:cs typeface="Times New Roman" panose="02020603050405020304" pitchFamily="18" charset="0"/>
              </a:rPr>
              <a:t> </a:t>
            </a:r>
            <a:r>
              <a:rPr lang="ru-RU" sz="800" dirty="0" err="1">
                <a:latin typeface="Fira Sans" pitchFamily="34" charset="0"/>
                <a:ea typeface="Fira Sans" pitchFamily="34" charset="0"/>
                <a:cs typeface="Times New Roman" panose="02020603050405020304" pitchFamily="18" charset="0"/>
              </a:rPr>
              <a:t>Intelligent</a:t>
            </a:r>
            <a:r>
              <a:rPr lang="ru-RU" sz="800" dirty="0">
                <a:latin typeface="Fira Sans" pitchFamily="34" charset="0"/>
                <a:ea typeface="Fira Sans" pitchFamily="34" charset="0"/>
                <a:cs typeface="Times New Roman" panose="02020603050405020304" pitchFamily="18" charset="0"/>
              </a:rPr>
              <a:t> </a:t>
            </a:r>
            <a:r>
              <a:rPr lang="ru-RU" sz="800" dirty="0" err="1">
                <a:latin typeface="Fira Sans" pitchFamily="34" charset="0"/>
                <a:ea typeface="Fira Sans" pitchFamily="34" charset="0"/>
                <a:cs typeface="Times New Roman" panose="02020603050405020304" pitchFamily="18" charset="0"/>
              </a:rPr>
              <a:t>Unit</a:t>
            </a:r>
            <a:r>
              <a:rPr lang="ru-RU" sz="800" dirty="0">
                <a:latin typeface="Fira Sans" pitchFamily="34" charset="0"/>
                <a:ea typeface="Fira Sans" pitchFamily="34" charset="0"/>
                <a:cs typeface="Times New Roman" panose="02020603050405020304" pitchFamily="18" charset="0"/>
              </a:rPr>
              <a:t> в апреле Эквадор получил 2 млрд дол США в рамках финансово-экономической программы от ряда </a:t>
            </a:r>
            <a:r>
              <a:rPr lang="ru-RU" sz="800" dirty="0" err="1">
                <a:latin typeface="Fira Sans" pitchFamily="34" charset="0"/>
                <a:ea typeface="Fira Sans" pitchFamily="34" charset="0"/>
                <a:cs typeface="Times New Roman" panose="02020603050405020304" pitchFamily="18" charset="0"/>
              </a:rPr>
              <a:t>квазисуверенных</a:t>
            </a:r>
            <a:r>
              <a:rPr lang="ru-RU" sz="800" dirty="0">
                <a:latin typeface="Fira Sans" pitchFamily="34" charset="0"/>
                <a:ea typeface="Fira Sans" pitchFamily="34" charset="0"/>
                <a:cs typeface="Times New Roman" panose="02020603050405020304" pitchFamily="18" charset="0"/>
              </a:rPr>
              <a:t> кредиторов Китая. Недавно президентом Рафаэлем </a:t>
            </a:r>
            <a:r>
              <a:rPr lang="ru-RU" sz="800" dirty="0" err="1">
                <a:latin typeface="Fira Sans" pitchFamily="34" charset="0"/>
                <a:ea typeface="Fira Sans" pitchFamily="34" charset="0"/>
                <a:cs typeface="Times New Roman" panose="02020603050405020304" pitchFamily="18" charset="0"/>
              </a:rPr>
              <a:t>Карреа</a:t>
            </a:r>
            <a:r>
              <a:rPr lang="ru-RU" sz="800" dirty="0">
                <a:latin typeface="Fira Sans" pitchFamily="34" charset="0"/>
                <a:ea typeface="Fira Sans" pitchFamily="34" charset="0"/>
                <a:cs typeface="Times New Roman" panose="02020603050405020304" pitchFamily="18" charset="0"/>
              </a:rPr>
              <a:t> была озвучена вероятная необходимость привлечения до 1 млрд дол США в рамках МВФ, а также возможный выход на рынок еврооблигаций с новым выпуском аналогичного размера (на наш взгляд, данный вариант будет рассмотрен самую последнюю очередь, учитывая вероятную высокую стоимость таких заимствований).</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Помимо привлечения кредитных средств, руководство Эквадора обсуждает вопрос привлечения иностранных инвестиций или приватизации некоторых государственных активов, в частности банка </a:t>
            </a:r>
            <a:r>
              <a:rPr lang="ru-RU" sz="800" dirty="0" err="1">
                <a:latin typeface="Fira Sans" pitchFamily="34" charset="0"/>
                <a:ea typeface="Fira Sans" pitchFamily="34" charset="0"/>
                <a:cs typeface="Times New Roman" panose="02020603050405020304" pitchFamily="18" charset="0"/>
              </a:rPr>
              <a:t>Banco</a:t>
            </a:r>
            <a:r>
              <a:rPr lang="ru-RU" sz="800" dirty="0">
                <a:latin typeface="Fira Sans" pitchFamily="34" charset="0"/>
                <a:ea typeface="Fira Sans" pitchFamily="34" charset="0"/>
                <a:cs typeface="Times New Roman" panose="02020603050405020304" pitchFamily="18" charset="0"/>
              </a:rPr>
              <a:t> </a:t>
            </a:r>
            <a:r>
              <a:rPr lang="ru-RU" sz="800" dirty="0" err="1">
                <a:latin typeface="Fira Sans" pitchFamily="34" charset="0"/>
                <a:ea typeface="Fira Sans" pitchFamily="34" charset="0"/>
                <a:cs typeface="Times New Roman" panose="02020603050405020304" pitchFamily="18" charset="0"/>
              </a:rPr>
              <a:t>Del</a:t>
            </a:r>
            <a:r>
              <a:rPr lang="ru-RU" sz="800" dirty="0">
                <a:latin typeface="Fira Sans" pitchFamily="34" charset="0"/>
                <a:ea typeface="Fira Sans" pitchFamily="34" charset="0"/>
                <a:cs typeface="Times New Roman" panose="02020603050405020304" pitchFamily="18" charset="0"/>
              </a:rPr>
              <a:t> </a:t>
            </a:r>
            <a:r>
              <a:rPr lang="ru-RU" sz="800" dirty="0" err="1">
                <a:latin typeface="Fira Sans" pitchFamily="34" charset="0"/>
                <a:ea typeface="Fira Sans" pitchFamily="34" charset="0"/>
                <a:cs typeface="Times New Roman" panose="02020603050405020304" pitchFamily="18" charset="0"/>
              </a:rPr>
              <a:t>Pacifico</a:t>
            </a:r>
            <a:r>
              <a:rPr lang="ru-RU" sz="800" dirty="0">
                <a:latin typeface="Fira Sans" pitchFamily="34" charset="0"/>
                <a:ea typeface="Fira Sans" pitchFamily="34" charset="0"/>
                <a:cs typeface="Times New Roman" panose="02020603050405020304" pitchFamily="18" charset="0"/>
              </a:rPr>
              <a:t>, двух телевизионных каналов, гидроэлектростанции </a:t>
            </a:r>
            <a:r>
              <a:rPr lang="ru-RU" sz="800" dirty="0" err="1">
                <a:latin typeface="Fira Sans" pitchFamily="34" charset="0"/>
                <a:ea typeface="Fira Sans" pitchFamily="34" charset="0"/>
                <a:cs typeface="Times New Roman" panose="02020603050405020304" pitchFamily="18" charset="0"/>
              </a:rPr>
              <a:t>Sopladora</a:t>
            </a:r>
            <a:r>
              <a:rPr lang="ru-RU" sz="800" dirty="0">
                <a:latin typeface="Fira Sans" pitchFamily="34" charset="0"/>
                <a:ea typeface="Fira Sans" pitchFamily="34" charset="0"/>
                <a:cs typeface="Times New Roman" panose="02020603050405020304" pitchFamily="18" charset="0"/>
              </a:rPr>
              <a:t>, национального авиаперевозчика ТАМЕ, телекоммуникационной компании CNT, а также </a:t>
            </a:r>
            <a:r>
              <a:rPr lang="ru-RU" sz="800" dirty="0" err="1">
                <a:latin typeface="Fira Sans" pitchFamily="34" charset="0"/>
                <a:ea typeface="Fira Sans" pitchFamily="34" charset="0"/>
                <a:cs typeface="Times New Roman" panose="02020603050405020304" pitchFamily="18" charset="0"/>
              </a:rPr>
              <a:t>шиппинговой</a:t>
            </a:r>
            <a:r>
              <a:rPr lang="ru-RU" sz="800" dirty="0">
                <a:latin typeface="Fira Sans" pitchFamily="34" charset="0"/>
                <a:ea typeface="Fira Sans" pitchFamily="34" charset="0"/>
                <a:cs typeface="Times New Roman" panose="02020603050405020304" pitchFamily="18" charset="0"/>
              </a:rPr>
              <a:t> компании </a:t>
            </a:r>
            <a:r>
              <a:rPr lang="ru-RU" sz="800" dirty="0" err="1">
                <a:latin typeface="Fira Sans" pitchFamily="34" charset="0"/>
                <a:ea typeface="Fira Sans" pitchFamily="34" charset="0"/>
                <a:cs typeface="Times New Roman" panose="02020603050405020304" pitchFamily="18" charset="0"/>
              </a:rPr>
              <a:t>Flopec</a:t>
            </a:r>
            <a:r>
              <a:rPr lang="ru-RU" sz="800" dirty="0">
                <a:latin typeface="Fira Sans" pitchFamily="34" charset="0"/>
                <a:ea typeface="Fira Sans" pitchFamily="34" charset="0"/>
                <a:cs typeface="Times New Roman" panose="02020603050405020304" pitchFamily="18" charset="0"/>
              </a:rPr>
              <a:t>.</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Несмотря на последние события, на текущий момент ни одно их трех международных кредитных агентств не поставило рейтинги Эквадора на пересмотр в сторону понижения.</a:t>
            </a:r>
          </a:p>
        </p:txBody>
      </p:sp>
      <p:sp>
        <p:nvSpPr>
          <p:cNvPr id="21" name="Объект 1"/>
          <p:cNvSpPr txBox="1">
            <a:spLocks/>
          </p:cNvSpPr>
          <p:nvPr/>
        </p:nvSpPr>
        <p:spPr>
          <a:xfrm>
            <a:off x="552346" y="989845"/>
            <a:ext cx="1787406" cy="504056"/>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ru-RU" sz="1100" b="1" dirty="0" smtClean="0">
                <a:latin typeface="Fira Sans" pitchFamily="34" charset="0"/>
                <a:ea typeface="Fira Sans" pitchFamily="34" charset="0"/>
                <a:cs typeface="Times New Roman" panose="02020603050405020304" pitchFamily="18" charset="0"/>
              </a:rPr>
              <a:t>СТРАНОВЫЕ ОСОБЕННОСТИ</a:t>
            </a:r>
            <a:endParaRPr lang="ru-RU" sz="1100" b="1" dirty="0">
              <a:latin typeface="Fira Sans" pitchFamily="34" charset="0"/>
              <a:ea typeface="Fira Sans" pitchFamily="34" charset="0"/>
              <a:cs typeface="Times New Roman" panose="02020603050405020304" pitchFamily="18" charset="0"/>
            </a:endParaRPr>
          </a:p>
        </p:txBody>
      </p:sp>
    </p:spTree>
    <p:extLst>
      <p:ext uri="{BB962C8B-B14F-4D97-AF65-F5344CB8AC3E}">
        <p14:creationId xmlns:p14="http://schemas.microsoft.com/office/powerpoint/2010/main" val="2298777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smtClean="0"/>
              <a:t>ВКРАТЦЕ ОГЛАВНОМ</a:t>
            </a:r>
            <a:endParaRPr lang="ru-RU" sz="1800" dirty="0"/>
          </a:p>
        </p:txBody>
      </p:sp>
      <p:sp>
        <p:nvSpPr>
          <p:cNvPr id="18" name="Объект 1"/>
          <p:cNvSpPr txBox="1">
            <a:spLocks/>
          </p:cNvSpPr>
          <p:nvPr/>
        </p:nvSpPr>
        <p:spPr>
          <a:xfrm>
            <a:off x="2123728" y="987574"/>
            <a:ext cx="6696744" cy="3528392"/>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87313" algn="just">
              <a:spcBef>
                <a:spcPts val="1200"/>
              </a:spcBef>
            </a:pPr>
            <a:r>
              <a:rPr lang="ru-RU" sz="1100" dirty="0">
                <a:latin typeface="Fira Sans" pitchFamily="34" charset="0"/>
                <a:ea typeface="Fira Sans" pitchFamily="34" charset="0"/>
                <a:cs typeface="Times New Roman" panose="02020603050405020304" pitchFamily="18" charset="0"/>
              </a:rPr>
              <a:t>Произошедшее землетрясение внесло существенный негативный вклад в общую картину состояния экономики Эквадора и еще скажется в будущем на ухудшении его госфинансов. Финансовая помощь Эквадору будет оказана как международными финансовыми организациями, нельзя исключать появления программы МВФ, так и </a:t>
            </a:r>
            <a:r>
              <a:rPr lang="ru-RU" sz="1100" dirty="0" err="1">
                <a:latin typeface="Fira Sans" pitchFamily="34" charset="0"/>
                <a:ea typeface="Fira Sans" pitchFamily="34" charset="0"/>
                <a:cs typeface="Times New Roman" panose="02020603050405020304" pitchFamily="18" charset="0"/>
              </a:rPr>
              <a:t>квазисуверенными</a:t>
            </a:r>
            <a:r>
              <a:rPr lang="ru-RU" sz="1100" dirty="0">
                <a:latin typeface="Fira Sans" pitchFamily="34" charset="0"/>
                <a:ea typeface="Fira Sans" pitchFamily="34" charset="0"/>
                <a:cs typeface="Times New Roman" panose="02020603050405020304" pitchFamily="18" charset="0"/>
              </a:rPr>
              <a:t> структурами. В частности, Эквадор активизировал свое сотрудничество с госбанками и корпорациями Китая. В случае повторения природных катаклизмов или несбалансированного подхода к управлению госфинансами, это может привести в росту рисков суверенного дефолта в средне/долгосрочной перспективе. Однако, учитывая текущие уровни госдолга, наметившуюся стабилизацию цен на нефть и вероятность оказания финансовой помощи – данный сценарий является пессимистическим в краткосрочной перспективе.</a:t>
            </a:r>
          </a:p>
          <a:p>
            <a:pPr marL="87313" algn="just">
              <a:spcBef>
                <a:spcPts val="1200"/>
              </a:spcBef>
            </a:pPr>
            <a:r>
              <a:rPr lang="ru-RU" sz="1100" dirty="0">
                <a:latin typeface="Fira Sans" pitchFamily="34" charset="0"/>
                <a:ea typeface="Fira Sans" pitchFamily="34" charset="0"/>
                <a:cs typeface="Times New Roman" panose="02020603050405020304" pitchFamily="18" charset="0"/>
              </a:rPr>
              <a:t>На наш взгляд, текущее состояние госфинансов и экономики Эквадора позволяют ему обслуживать свои суверенные обязательства в краткосрочной перспективе. Разрушительное землетрясение давало определенное моральное право властям объявить мораторий на обслуживание внешнего долга, однако этого сделано не было. Мы считаем, что это может указывать на осознание властями резко возросших потребностей в кредитных средствах и нежелание портить кредитную историю, по крайней мере в текущем моменте.</a:t>
            </a:r>
          </a:p>
        </p:txBody>
      </p:sp>
      <p:sp>
        <p:nvSpPr>
          <p:cNvPr id="21" name="Объект 1"/>
          <p:cNvSpPr txBox="1">
            <a:spLocks/>
          </p:cNvSpPr>
          <p:nvPr/>
        </p:nvSpPr>
        <p:spPr>
          <a:xfrm>
            <a:off x="552346" y="989845"/>
            <a:ext cx="1787406" cy="504056"/>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ru-RU" sz="1100" b="1" dirty="0" smtClean="0">
                <a:latin typeface="Fira Sans" pitchFamily="34" charset="0"/>
                <a:ea typeface="Fira Sans" pitchFamily="34" charset="0"/>
                <a:cs typeface="Times New Roman" panose="02020603050405020304" pitchFamily="18" charset="0"/>
              </a:rPr>
              <a:t>КРАТКОЕ МНЕНИЕ </a:t>
            </a:r>
            <a:endParaRPr lang="ru-RU" sz="1100" b="1" dirty="0">
              <a:latin typeface="Fira Sans" pitchFamily="34" charset="0"/>
              <a:ea typeface="Fira Sans" pitchFamily="34" charset="0"/>
              <a:cs typeface="Times New Roman" panose="02020603050405020304" pitchFamily="18" charset="0"/>
            </a:endParaRPr>
          </a:p>
        </p:txBody>
      </p:sp>
    </p:spTree>
    <p:extLst>
      <p:ext uri="{BB962C8B-B14F-4D97-AF65-F5344CB8AC3E}">
        <p14:creationId xmlns:p14="http://schemas.microsoft.com/office/powerpoint/2010/main" val="3031339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smtClean="0"/>
              <a:t>ВКРАТЦЕ ОГЛАВНОМ</a:t>
            </a:r>
            <a:endParaRPr lang="ru-RU" sz="1800" dirty="0"/>
          </a:p>
        </p:txBody>
      </p:sp>
      <p:sp>
        <p:nvSpPr>
          <p:cNvPr id="18" name="Объект 1"/>
          <p:cNvSpPr txBox="1">
            <a:spLocks/>
          </p:cNvSpPr>
          <p:nvPr/>
        </p:nvSpPr>
        <p:spPr>
          <a:xfrm>
            <a:off x="2123728" y="987574"/>
            <a:ext cx="6696744" cy="3528392"/>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87313" algn="just">
              <a:spcBef>
                <a:spcPts val="1200"/>
              </a:spcBef>
            </a:pPr>
            <a:r>
              <a:rPr lang="ru-RU" sz="1000" dirty="0">
                <a:latin typeface="Fira Sans" pitchFamily="34" charset="0"/>
                <a:ea typeface="Fira Sans" pitchFamily="34" charset="0"/>
                <a:cs typeface="Times New Roman" panose="02020603050405020304" pitchFamily="18" charset="0"/>
              </a:rPr>
              <a:t>Эквадор располагает богатыми природными ресурсами, включая нефть, также имеется существенный потенциал в гидроэнергетике и последующем экспорте электричества в соседние страны. Эквадор также является одним из крупнейших экспортеров креветок и бананов (экспорт более чем на 2 млрд долларов ежегодно по каждой позиции) в мире. </a:t>
            </a:r>
          </a:p>
          <a:p>
            <a:pPr marL="87313" algn="just">
              <a:spcBef>
                <a:spcPts val="1200"/>
              </a:spcBef>
            </a:pPr>
            <a:r>
              <a:rPr lang="ru-RU" sz="1000" dirty="0">
                <a:latin typeface="Fira Sans" pitchFamily="34" charset="0"/>
                <a:ea typeface="Fira Sans" pitchFamily="34" charset="0"/>
                <a:cs typeface="Times New Roman" panose="02020603050405020304" pitchFamily="18" charset="0"/>
              </a:rPr>
              <a:t>Достаточно высокий уровень полной или частичной безработицы (5.7% и 54.0% соответственно в первом квартале) вкупе с относительно невысокими средними зарплатами (примерно 430 долларов США в месяц) делают Эквадор достаточно привлекательным местом для инвестиций.</a:t>
            </a:r>
          </a:p>
          <a:p>
            <a:pPr marL="87313" algn="just">
              <a:spcBef>
                <a:spcPts val="1200"/>
              </a:spcBef>
            </a:pPr>
            <a:r>
              <a:rPr lang="ru-RU" sz="1000" dirty="0">
                <a:latin typeface="Fira Sans" pitchFamily="34" charset="0"/>
                <a:ea typeface="Fira Sans" pitchFamily="34" charset="0"/>
                <a:cs typeface="Times New Roman" panose="02020603050405020304" pitchFamily="18" charset="0"/>
              </a:rPr>
              <a:t>Начиная с марта 2000г. Эквадор фактически отказался от собственной валюты, сделав доллар США легальным денежным средством. Использование валюты США в определенной степени стабилизирует ключевые макроэкономические показатели, нивелируя негативное влияние от курсовых переоценок.</a:t>
            </a:r>
          </a:p>
          <a:p>
            <a:pPr marL="87313" algn="just">
              <a:spcBef>
                <a:spcPts val="1200"/>
              </a:spcBef>
            </a:pPr>
            <a:r>
              <a:rPr lang="ru-RU" sz="1000" dirty="0">
                <a:latin typeface="Fira Sans" pitchFamily="34" charset="0"/>
                <a:ea typeface="Fira Sans" pitchFamily="34" charset="0"/>
                <a:cs typeface="Times New Roman" panose="02020603050405020304" pitchFamily="18" charset="0"/>
              </a:rPr>
              <a:t>Уровень совокупного госдолга, достигший 32.5% от ВВП в 2015 году, находится на приемлемом уровне (существенно ниже общепринятого «комфортного уровня» в 60% от ВВП). Однако, необходимо отметить очевидную тенденцию на полуторакратный рост этого показателя с 2010 года. </a:t>
            </a:r>
          </a:p>
          <a:p>
            <a:pPr marL="87313" algn="just">
              <a:spcBef>
                <a:spcPts val="1200"/>
              </a:spcBef>
            </a:pPr>
            <a:r>
              <a:rPr lang="ru-RU" sz="1000" dirty="0">
                <a:latin typeface="Fira Sans" pitchFamily="34" charset="0"/>
                <a:ea typeface="Fira Sans" pitchFamily="34" charset="0"/>
                <a:cs typeface="Times New Roman" panose="02020603050405020304" pitchFamily="18" charset="0"/>
              </a:rPr>
              <a:t>Несмотря на ожидаемый очередной скачек в суверенной задолженности из-за расходов на устранение последствий землетрясения, уровень совокупного долга в среднесрочной перспективе вряд ли превысит 40% к ВВП. Ни одно из ведущих трех кредитных агентств пока не ставило рейтинги Эквадора на пересмотр из-за землетрясения. </a:t>
            </a:r>
          </a:p>
        </p:txBody>
      </p:sp>
      <p:sp>
        <p:nvSpPr>
          <p:cNvPr id="21" name="Объект 1"/>
          <p:cNvSpPr txBox="1">
            <a:spLocks/>
          </p:cNvSpPr>
          <p:nvPr/>
        </p:nvSpPr>
        <p:spPr>
          <a:xfrm>
            <a:off x="552346" y="989844"/>
            <a:ext cx="1787406" cy="1653913"/>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ru-RU" sz="1100" b="1" dirty="0" smtClean="0">
                <a:latin typeface="Fira Sans" pitchFamily="34" charset="0"/>
                <a:ea typeface="Fira Sans" pitchFamily="34" charset="0"/>
                <a:cs typeface="Times New Roman" panose="02020603050405020304" pitchFamily="18" charset="0"/>
              </a:rPr>
              <a:t>ПОЛОЖИТЕЛЬНЫЕ МОМЕНТЫ</a:t>
            </a:r>
          </a:p>
          <a:p>
            <a:endParaRPr lang="ru-RU" sz="1100" b="1" dirty="0">
              <a:latin typeface="Fira Sans" pitchFamily="34" charset="0"/>
              <a:ea typeface="Fira Sans" pitchFamily="34" charset="0"/>
              <a:cs typeface="Times New Roman" panose="02020603050405020304" pitchFamily="18" charset="0"/>
            </a:endParaRPr>
          </a:p>
          <a:p>
            <a:r>
              <a:rPr lang="ru-RU" sz="1100" b="1" dirty="0" smtClean="0">
                <a:latin typeface="Fira Sans" pitchFamily="34" charset="0"/>
                <a:ea typeface="Fira Sans" pitchFamily="34" charset="0"/>
                <a:cs typeface="Times New Roman" panose="02020603050405020304" pitchFamily="18" charset="0"/>
              </a:rPr>
              <a:t>РЕЙТИНГИ:</a:t>
            </a:r>
          </a:p>
          <a:p>
            <a:r>
              <a:rPr lang="ru-RU" sz="1100" dirty="0" err="1" smtClean="0">
                <a:latin typeface="Fira Sans" pitchFamily="34" charset="0"/>
                <a:ea typeface="Fira Sans" pitchFamily="34" charset="0"/>
                <a:cs typeface="Times New Roman" panose="02020603050405020304" pitchFamily="18" charset="0"/>
              </a:rPr>
              <a:t>Moody’s</a:t>
            </a:r>
            <a:r>
              <a:rPr lang="ru-RU" sz="1100" dirty="0" smtClean="0">
                <a:latin typeface="Fira Sans" pitchFamily="34" charset="0"/>
                <a:ea typeface="Fira Sans" pitchFamily="34" charset="0"/>
                <a:cs typeface="Times New Roman" panose="02020603050405020304" pitchFamily="18" charset="0"/>
              </a:rPr>
              <a:t> </a:t>
            </a:r>
            <a:r>
              <a:rPr lang="ru-RU" sz="1100" dirty="0">
                <a:latin typeface="Fira Sans" pitchFamily="34" charset="0"/>
                <a:ea typeface="Fira Sans" pitchFamily="34" charset="0"/>
                <a:cs typeface="Times New Roman" panose="02020603050405020304" pitchFamily="18" charset="0"/>
              </a:rPr>
              <a:t>– B3, </a:t>
            </a:r>
            <a:r>
              <a:rPr lang="ru-RU" sz="1100" dirty="0" err="1">
                <a:latin typeface="Fira Sans" pitchFamily="34" charset="0"/>
                <a:ea typeface="Fira Sans" pitchFamily="34" charset="0"/>
                <a:cs typeface="Times New Roman" panose="02020603050405020304" pitchFamily="18" charset="0"/>
              </a:rPr>
              <a:t>стаб</a:t>
            </a:r>
            <a:r>
              <a:rPr lang="ru-RU" sz="1100" dirty="0">
                <a:latin typeface="Fira Sans" pitchFamily="34" charset="0"/>
                <a:ea typeface="Fira Sans" pitchFamily="34" charset="0"/>
                <a:cs typeface="Times New Roman" panose="02020603050405020304" pitchFamily="18" charset="0"/>
              </a:rPr>
              <a:t>.</a:t>
            </a:r>
          </a:p>
          <a:p>
            <a:r>
              <a:rPr lang="ru-RU" sz="1100" dirty="0">
                <a:latin typeface="Fira Sans" pitchFamily="34" charset="0"/>
                <a:ea typeface="Fira Sans" pitchFamily="34" charset="0"/>
                <a:cs typeface="Times New Roman" panose="02020603050405020304" pitchFamily="18" charset="0"/>
              </a:rPr>
              <a:t>S&amp;P – В, </a:t>
            </a:r>
            <a:r>
              <a:rPr lang="ru-RU" sz="1100" dirty="0" err="1">
                <a:latin typeface="Fira Sans" pitchFamily="34" charset="0"/>
                <a:ea typeface="Fira Sans" pitchFamily="34" charset="0"/>
                <a:cs typeface="Times New Roman" panose="02020603050405020304" pitchFamily="18" charset="0"/>
              </a:rPr>
              <a:t>стаб</a:t>
            </a:r>
            <a:r>
              <a:rPr lang="ru-RU" sz="1100" dirty="0">
                <a:latin typeface="Fira Sans" pitchFamily="34" charset="0"/>
                <a:ea typeface="Fira Sans" pitchFamily="34" charset="0"/>
                <a:cs typeface="Times New Roman" panose="02020603050405020304" pitchFamily="18" charset="0"/>
              </a:rPr>
              <a:t>. </a:t>
            </a:r>
          </a:p>
          <a:p>
            <a:r>
              <a:rPr lang="ru-RU" sz="1100" dirty="0" err="1">
                <a:latin typeface="Fira Sans" pitchFamily="34" charset="0"/>
                <a:ea typeface="Fira Sans" pitchFamily="34" charset="0"/>
                <a:cs typeface="Times New Roman" panose="02020603050405020304" pitchFamily="18" charset="0"/>
              </a:rPr>
              <a:t>Fitch</a:t>
            </a:r>
            <a:r>
              <a:rPr lang="ru-RU" sz="1100" dirty="0">
                <a:latin typeface="Fira Sans" pitchFamily="34" charset="0"/>
                <a:ea typeface="Fira Sans" pitchFamily="34" charset="0"/>
                <a:cs typeface="Times New Roman" panose="02020603050405020304" pitchFamily="18" charset="0"/>
              </a:rPr>
              <a:t> – В, </a:t>
            </a:r>
            <a:r>
              <a:rPr lang="ru-RU" sz="1100" dirty="0" err="1">
                <a:latin typeface="Fira Sans" pitchFamily="34" charset="0"/>
                <a:ea typeface="Fira Sans" pitchFamily="34" charset="0"/>
                <a:cs typeface="Times New Roman" panose="02020603050405020304" pitchFamily="18" charset="0"/>
              </a:rPr>
              <a:t>стаб</a:t>
            </a:r>
            <a:r>
              <a:rPr lang="ru-RU" sz="1100" dirty="0">
                <a:latin typeface="Fira Sans" pitchFamily="34" charset="0"/>
                <a:ea typeface="Fira Sans" pitchFamily="34" charset="0"/>
                <a:cs typeface="Times New Roman" panose="02020603050405020304" pitchFamily="18" charset="0"/>
              </a:rPr>
              <a:t>.</a:t>
            </a:r>
          </a:p>
          <a:p>
            <a:r>
              <a:rPr lang="ru-RU" sz="1100" dirty="0">
                <a:latin typeface="Fira Sans" pitchFamily="34" charset="0"/>
                <a:ea typeface="Fira Sans" pitchFamily="34" charset="0"/>
                <a:cs typeface="Times New Roman" panose="02020603050405020304" pitchFamily="18" charset="0"/>
              </a:rPr>
              <a:t>OECD – уровень 6</a:t>
            </a:r>
          </a:p>
          <a:p>
            <a:endParaRPr lang="ru-RU" sz="1100" b="1" dirty="0">
              <a:latin typeface="Fira Sans" pitchFamily="34" charset="0"/>
              <a:ea typeface="Fira Sans" pitchFamily="34" charset="0"/>
              <a:cs typeface="Times New Roman" panose="02020603050405020304" pitchFamily="18" charset="0"/>
            </a:endParaRPr>
          </a:p>
        </p:txBody>
      </p:sp>
    </p:spTree>
    <p:extLst>
      <p:ext uri="{BB962C8B-B14F-4D97-AF65-F5344CB8AC3E}">
        <p14:creationId xmlns:p14="http://schemas.microsoft.com/office/powerpoint/2010/main" val="629075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dirty="0" smtClean="0"/>
              <a:t>ВКРАТЦЕ ОГЛАВНОМ</a:t>
            </a:r>
            <a:endParaRPr lang="ru-RU" sz="1800" dirty="0"/>
          </a:p>
        </p:txBody>
      </p:sp>
      <p:sp>
        <p:nvSpPr>
          <p:cNvPr id="18" name="Объект 1"/>
          <p:cNvSpPr txBox="1">
            <a:spLocks/>
          </p:cNvSpPr>
          <p:nvPr/>
        </p:nvSpPr>
        <p:spPr>
          <a:xfrm>
            <a:off x="2123728" y="987574"/>
            <a:ext cx="6696744" cy="3528392"/>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87313" algn="just">
              <a:spcBef>
                <a:spcPts val="1200"/>
              </a:spcBef>
            </a:pPr>
            <a:r>
              <a:rPr lang="ru-RU" sz="800" dirty="0">
                <a:latin typeface="Fira Sans" pitchFamily="34" charset="0"/>
                <a:ea typeface="Fira Sans" pitchFamily="34" charset="0"/>
                <a:cs typeface="Times New Roman" panose="02020603050405020304" pitchFamily="18" charset="0"/>
              </a:rPr>
              <a:t>Состояние госфинансов, даже до разрушительного землетрясения апреля 2016г, можно охарактеризовать, как достаточно сложное. Дефицит бюджета, с учетом всех расходов на обслуживание госдолга, достиг почти 11% к ВВП в 2014, но выправился до 7.4% в 2015.</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По оценке президента Эквадора Рафаэля </a:t>
            </a:r>
            <a:r>
              <a:rPr lang="ru-RU" sz="800" dirty="0" err="1">
                <a:latin typeface="Fira Sans" pitchFamily="34" charset="0"/>
                <a:ea typeface="Fira Sans" pitchFamily="34" charset="0"/>
                <a:cs typeface="Times New Roman" panose="02020603050405020304" pitchFamily="18" charset="0"/>
              </a:rPr>
              <a:t>Карреа</a:t>
            </a:r>
            <a:r>
              <a:rPr lang="ru-RU" sz="800" dirty="0">
                <a:latin typeface="Fira Sans" pitchFamily="34" charset="0"/>
                <a:ea typeface="Fira Sans" pitchFamily="34" charset="0"/>
                <a:cs typeface="Times New Roman" panose="02020603050405020304" pitchFamily="18" charset="0"/>
              </a:rPr>
              <a:t>, предварительный ущерб от апрельского землетрясения составил порядка 3 млрд долларов США (3% от ВВП) и потребует значительных временных и денежных вливаний для восстановления. Это неизбежно приведет к росту госдолга и усилит давление на уже достаточно напряжённое исполнение  государственного бюджета, ведя, скорее всего, к увеличению его дефицита. На текущий момент Эквадор уже объявил об организации экстренной кредитной линии размером 600 млн долларов США, а также поручил проработать приватизацию отдельных предприятий и банков.</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Экономика Эквадора остается слабо диверсифицированной. В 2014 году доля нефти и нефтепродуктов  составила 52% от общего экспорта равного 25.8 млрд долларов США. В 2015 году эта доля сократилась до 36% в общем объеме экспорта равного 18.4 млрд долларов США. При этом размер доли отразил существенное падение мировых цен на нефть, а не какие-то драматические сдвиги в структуре экономики.</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Президент Рафаэль </a:t>
            </a:r>
            <a:r>
              <a:rPr lang="ru-RU" sz="800" dirty="0" err="1">
                <a:latin typeface="Fira Sans" pitchFamily="34" charset="0"/>
                <a:ea typeface="Fira Sans" pitchFamily="34" charset="0"/>
                <a:cs typeface="Times New Roman" panose="02020603050405020304" pitchFamily="18" charset="0"/>
              </a:rPr>
              <a:t>Карреа</a:t>
            </a:r>
            <a:r>
              <a:rPr lang="ru-RU" sz="800" dirty="0">
                <a:latin typeface="Fira Sans" pitchFamily="34" charset="0"/>
                <a:ea typeface="Fira Sans" pitchFamily="34" charset="0"/>
                <a:cs typeface="Times New Roman" panose="02020603050405020304" pitchFamily="18" charset="0"/>
              </a:rPr>
              <a:t> известен своими «левыми» взглядами и фокусом на социальную составляющую. Роль государства в экономике достаточно сильна и несет в себе риски, пусть и не ярко выраженные, возможного роста давления на экономику в случае возникновения трудностей. </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Отсутствие собственной валюты сокращает возможности властей Эквадора по реагированию на внешние и внутренние вызовы через монетарную политику, а также в определенной степени ограничивает емкость и ликвидность внутреннего долгового рынка.</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Эквадор имеет негативную кредитную историю из-за череды дефолтов, последние из которых (частичные моратории на выплаты процентов) имели место в 2008 и 2009 годах. Следует отметить, что речь в последних двух случаях шла о частных инвесторах – держателях облигаций Эквадора. При этом Эквадор исправно обслуживал все суверенные кредиты от международных финансовых структур и суверенов.</a:t>
            </a:r>
          </a:p>
          <a:p>
            <a:pPr marL="87313" algn="just">
              <a:spcBef>
                <a:spcPts val="1200"/>
              </a:spcBef>
            </a:pPr>
            <a:r>
              <a:rPr lang="ru-RU" sz="800" dirty="0">
                <a:latin typeface="Fira Sans" pitchFamily="34" charset="0"/>
                <a:ea typeface="Fira Sans" pitchFamily="34" charset="0"/>
                <a:cs typeface="Times New Roman" panose="02020603050405020304" pitchFamily="18" charset="0"/>
              </a:rPr>
              <a:t>Повторные землетрясение силой до 6.7 баллов (случились 18 мая 2016) указывают на сохраняющиеся угрозы природных катаклизмов и их негативных финансовых последствий. </a:t>
            </a:r>
          </a:p>
        </p:txBody>
      </p:sp>
      <p:sp>
        <p:nvSpPr>
          <p:cNvPr id="21" name="Объект 1"/>
          <p:cNvSpPr txBox="1">
            <a:spLocks/>
          </p:cNvSpPr>
          <p:nvPr/>
        </p:nvSpPr>
        <p:spPr>
          <a:xfrm>
            <a:off x="552346" y="989844"/>
            <a:ext cx="1787406" cy="1653913"/>
          </a:xfrm>
          <a:prstGeom prst="rect">
            <a:avLst/>
          </a:prstGeom>
          <a:noFill/>
        </p:spPr>
        <p:txBody>
          <a:bodyPr vert="horz" lIns="0" tIns="0" rIns="0" bIns="0" rtlCol="0">
            <a:noAutofit/>
          </a:bodyPr>
          <a:lstStyle>
            <a:lvl1pPr marL="0" indent="0" algn="l" defTabSz="914400" rtl="0" eaLnBrk="1" latinLnBrk="0" hangingPunct="1">
              <a:spcBef>
                <a:spcPts val="600"/>
              </a:spcBef>
              <a:buFont typeface="Arial" panose="020B0604020202020204" pitchFamily="34" charset="0"/>
              <a:buNone/>
              <a:defRPr sz="1400" kern="1200">
                <a:solidFill>
                  <a:schemeClr val="tx1"/>
                </a:solidFill>
                <a:latin typeface="+mn-lt"/>
                <a:ea typeface="+mn-ea"/>
                <a:cs typeface="+mn-cs"/>
              </a:defRPr>
            </a:lvl1pPr>
            <a:lvl2pPr marL="180975" indent="-180975" algn="l" defTabSz="914400" rtl="0" eaLnBrk="1" latinLnBrk="0" hangingPunct="1">
              <a:spcBef>
                <a:spcPts val="600"/>
              </a:spcBef>
              <a:buClr>
                <a:schemeClr val="accent3"/>
              </a:buClr>
              <a:buFont typeface="Wingdings" panose="05000000000000000000" pitchFamily="2" charset="2"/>
              <a:buChar char=""/>
              <a:tabLst/>
              <a:defRPr sz="1400" kern="1200">
                <a:solidFill>
                  <a:schemeClr val="tx1"/>
                </a:solidFill>
                <a:latin typeface="+mn-lt"/>
                <a:ea typeface="+mn-ea"/>
                <a:cs typeface="+mn-cs"/>
              </a:defRPr>
            </a:lvl2pPr>
            <a:lvl3pPr marL="342000" indent="-144000" algn="l" defTabSz="914400" rtl="0" eaLnBrk="1" latinLnBrk="0" hangingPunct="1">
              <a:spcBef>
                <a:spcPts val="300"/>
              </a:spcBef>
              <a:buClr>
                <a:schemeClr val="accent1"/>
              </a:buClr>
              <a:buSzPct val="90000"/>
              <a:buFont typeface="Wingdings" panose="05000000000000000000" pitchFamily="2" charset="2"/>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ru-RU" sz="1100" b="1" dirty="0" smtClean="0">
                <a:latin typeface="Fira Sans" pitchFamily="34" charset="0"/>
                <a:ea typeface="Fira Sans" pitchFamily="34" charset="0"/>
                <a:cs typeface="Times New Roman" panose="02020603050405020304" pitchFamily="18" charset="0"/>
              </a:rPr>
              <a:t>ОТРИЦАТЕЛЬНЫЕ МОМЕНТЫ</a:t>
            </a:r>
            <a:endParaRPr lang="ru-RU" sz="1100" b="1" dirty="0">
              <a:latin typeface="Fira Sans" pitchFamily="34" charset="0"/>
              <a:ea typeface="Fira Sans" pitchFamily="34" charset="0"/>
              <a:cs typeface="Times New Roman" panose="02020603050405020304" pitchFamily="18" charset="0"/>
            </a:endParaRPr>
          </a:p>
        </p:txBody>
      </p:sp>
    </p:spTree>
    <p:extLst>
      <p:ext uri="{BB962C8B-B14F-4D97-AF65-F5344CB8AC3E}">
        <p14:creationId xmlns:p14="http://schemas.microsoft.com/office/powerpoint/2010/main" val="3786092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dirty="0" smtClean="0"/>
              <a:t>ОСНОВНЫЕ ЕЖЕМЕСЯЧНЫЕ ИНДИКАТОРЫ</a:t>
            </a:r>
            <a:endParaRPr lang="ru-RU"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79632042"/>
              </p:ext>
            </p:extLst>
          </p:nvPr>
        </p:nvGraphicFramePr>
        <p:xfrm>
          <a:off x="323528" y="1203598"/>
          <a:ext cx="8496942" cy="2238375"/>
        </p:xfrm>
        <a:graphic>
          <a:graphicData uri="http://schemas.openxmlformats.org/drawingml/2006/table">
            <a:tbl>
              <a:tblPr>
                <a:tableStyleId>{69012ECD-51FC-41F1-AA8D-1B2483CD663E}</a:tableStyleId>
              </a:tblPr>
              <a:tblGrid>
                <a:gridCol w="2448272"/>
                <a:gridCol w="792088"/>
                <a:gridCol w="876097"/>
                <a:gridCol w="876097"/>
                <a:gridCol w="876097"/>
                <a:gridCol w="876097"/>
                <a:gridCol w="876097"/>
                <a:gridCol w="876097"/>
              </a:tblGrid>
              <a:tr h="180975">
                <a:tc>
                  <a:txBody>
                    <a:bodyPr/>
                    <a:lstStyle/>
                    <a:p>
                      <a:pPr algn="l" fontAlgn="t"/>
                      <a:r>
                        <a:rPr lang="ru-RU" sz="800" b="1" u="none" strike="noStrike" dirty="0" smtClean="0">
                          <a:effectLst/>
                        </a:rPr>
                        <a:t>Индикатор </a:t>
                      </a:r>
                      <a:endParaRPr lang="ru-RU" sz="800" b="1" i="0" u="none" strike="noStrike" dirty="0">
                        <a:solidFill>
                          <a:srgbClr val="3A4B8C"/>
                        </a:solidFill>
                        <a:effectLst/>
                        <a:latin typeface="Fira Sans" pitchFamily="34" charset="0"/>
                        <a:ea typeface="Fira Sans" pitchFamily="34" charset="0"/>
                      </a:endParaRPr>
                    </a:p>
                  </a:txBody>
                  <a:tcPr marL="0" marR="0" marT="0" marB="0" anchor="ctr">
                    <a:solidFill>
                      <a:schemeClr val="tx2">
                        <a:lumMod val="20000"/>
                        <a:lumOff val="80000"/>
                      </a:schemeClr>
                    </a:solidFill>
                  </a:tcPr>
                </a:tc>
                <a:tc>
                  <a:txBody>
                    <a:bodyPr/>
                    <a:lstStyle/>
                    <a:p>
                      <a:pPr algn="ctr" fontAlgn="t"/>
                      <a:r>
                        <a:rPr lang="ru-RU" sz="800" b="1" u="none" strike="noStrike" dirty="0" smtClean="0">
                          <a:effectLst/>
                        </a:rPr>
                        <a:t>показатель</a:t>
                      </a:r>
                      <a:endParaRPr lang="ru-RU" sz="800" b="1" i="0" u="none" strike="noStrike" dirty="0">
                        <a:solidFill>
                          <a:srgbClr val="3A4B8C"/>
                        </a:solidFill>
                        <a:effectLst/>
                        <a:latin typeface="Fira Sans" pitchFamily="34" charset="0"/>
                        <a:ea typeface="Fira Sans" pitchFamily="34" charset="0"/>
                      </a:endParaRPr>
                    </a:p>
                  </a:txBody>
                  <a:tcPr marL="0" marR="0" marT="0" marB="0" anchor="ctr">
                    <a:solidFill>
                      <a:schemeClr val="tx2">
                        <a:lumMod val="20000"/>
                        <a:lumOff val="80000"/>
                      </a:schemeClr>
                    </a:solidFill>
                  </a:tcPr>
                </a:tc>
                <a:tc>
                  <a:txBody>
                    <a:bodyPr/>
                    <a:lstStyle/>
                    <a:p>
                      <a:pPr algn="ctr" rtl="0" fontAlgn="t"/>
                      <a:r>
                        <a:rPr lang="ru-RU" sz="800" b="1" u="none" strike="noStrike" kern="1200" dirty="0" err="1">
                          <a:effectLst/>
                        </a:rPr>
                        <a:t>окт</a:t>
                      </a:r>
                      <a:r>
                        <a:rPr lang="ru-RU" sz="800" b="1" u="none" strike="noStrike" kern="1200" dirty="0">
                          <a:effectLst/>
                        </a:rPr>
                        <a:t> 15</a:t>
                      </a:r>
                      <a:endParaRPr lang="ru-RU" sz="800" b="1" u="none" strike="noStrike" kern="1200" dirty="0">
                        <a:solidFill>
                          <a:schemeClr val="tx1"/>
                        </a:solidFill>
                        <a:effectLst/>
                        <a:latin typeface="Fira Sans" pitchFamily="34" charset="0"/>
                        <a:ea typeface="Fira Sans" pitchFamily="34" charset="0"/>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a:effectLst/>
                        </a:rPr>
                        <a:t>ноя 15</a:t>
                      </a:r>
                      <a:endParaRPr lang="ru-RU" sz="800" b="1" u="none" strike="noStrike" kern="1200" dirty="0">
                        <a:solidFill>
                          <a:schemeClr val="tx1"/>
                        </a:solidFill>
                        <a:effectLst/>
                        <a:latin typeface="Fira Sans" pitchFamily="34" charset="0"/>
                        <a:ea typeface="Fira Sans" pitchFamily="34" charset="0"/>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a:effectLst/>
                        </a:rPr>
                        <a:t>дек 15</a:t>
                      </a:r>
                      <a:endParaRPr lang="ru-RU" sz="800" b="1" u="none" strike="noStrike" kern="1200" dirty="0">
                        <a:solidFill>
                          <a:schemeClr val="tx1"/>
                        </a:solidFill>
                        <a:effectLst/>
                        <a:latin typeface="Fira Sans" pitchFamily="34" charset="0"/>
                        <a:ea typeface="Fira Sans" pitchFamily="34" charset="0"/>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err="1">
                          <a:effectLst/>
                        </a:rPr>
                        <a:t>янв</a:t>
                      </a:r>
                      <a:r>
                        <a:rPr lang="ru-RU" sz="800" b="1" u="none" strike="noStrike" kern="1200" dirty="0">
                          <a:effectLst/>
                        </a:rPr>
                        <a:t> 16</a:t>
                      </a:r>
                      <a:endParaRPr lang="ru-RU" sz="800" b="1" u="none" strike="noStrike" kern="1200" dirty="0">
                        <a:solidFill>
                          <a:schemeClr val="tx1"/>
                        </a:solidFill>
                        <a:effectLst/>
                        <a:latin typeface="Fira Sans" pitchFamily="34" charset="0"/>
                        <a:ea typeface="Fira Sans" pitchFamily="34" charset="0"/>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err="1">
                          <a:effectLst/>
                        </a:rPr>
                        <a:t>фев</a:t>
                      </a:r>
                      <a:r>
                        <a:rPr lang="ru-RU" sz="800" b="1" u="none" strike="noStrike" kern="1200" dirty="0">
                          <a:effectLst/>
                        </a:rPr>
                        <a:t> 16</a:t>
                      </a:r>
                      <a:endParaRPr lang="ru-RU" sz="800" b="1" u="none" strike="noStrike" kern="1200" dirty="0">
                        <a:solidFill>
                          <a:schemeClr val="tx1"/>
                        </a:solidFill>
                        <a:effectLst/>
                        <a:latin typeface="Fira Sans" pitchFamily="34" charset="0"/>
                        <a:ea typeface="Fira Sans" pitchFamily="34" charset="0"/>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err="1">
                          <a:effectLst/>
                        </a:rPr>
                        <a:t>мар</a:t>
                      </a:r>
                      <a:r>
                        <a:rPr lang="ru-RU" sz="800" b="1" u="none" strike="noStrike" kern="1200" dirty="0">
                          <a:effectLst/>
                        </a:rPr>
                        <a:t> 16</a:t>
                      </a:r>
                      <a:endParaRPr lang="ru-RU" sz="800" b="1" u="none" strike="noStrike" kern="1200" dirty="0">
                        <a:solidFill>
                          <a:schemeClr val="tx1"/>
                        </a:solidFill>
                        <a:effectLst/>
                        <a:latin typeface="Fira Sans" pitchFamily="34" charset="0"/>
                        <a:ea typeface="Fira Sans" pitchFamily="34" charset="0"/>
                        <a:cs typeface="+mn-cs"/>
                      </a:endParaRPr>
                    </a:p>
                  </a:txBody>
                  <a:tcPr marL="9525" marR="9525" marT="9525" marB="0" anchor="ctr">
                    <a:solidFill>
                      <a:schemeClr val="tx2">
                        <a:lumMod val="20000"/>
                        <a:lumOff val="80000"/>
                      </a:schemeClr>
                    </a:solidFill>
                  </a:tcPr>
                </a:tc>
              </a:tr>
              <a:tr h="171450">
                <a:tc>
                  <a:txBody>
                    <a:bodyPr/>
                    <a:lstStyle/>
                    <a:p>
                      <a:pPr algn="l" rtl="0" fontAlgn="t"/>
                      <a:r>
                        <a:rPr lang="ru-RU" sz="800" u="none" strike="noStrike" kern="1200" dirty="0">
                          <a:effectLst/>
                        </a:rPr>
                        <a:t>Индекс деловой </a:t>
                      </a:r>
                      <a:r>
                        <a:rPr lang="ru-RU" sz="800" u="none" strike="noStrike" kern="1200" dirty="0" smtClean="0">
                          <a:effectLst/>
                        </a:rPr>
                        <a:t>активности</a:t>
                      </a:r>
                      <a:r>
                        <a:rPr lang="ru-RU" sz="800" u="none" strike="noStrike" kern="1200" baseline="0" dirty="0" smtClean="0">
                          <a:effectLst/>
                        </a:rPr>
                        <a:t>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 г/г</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-10,6</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-9,5</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-7,4</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0,2</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3,6</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-9,4</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Добыча нефти</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млн. бар.</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16,7</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16,1</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16,5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16,6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15,6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17,1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Добыча нефти</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 г/г</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-3,4</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-4,6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-5,0</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-4,2</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1,0</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-0,2</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Экспорт нефти</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млн. бар.</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11,2</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12,0</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11,9</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12,6</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10,5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11,9</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marL="0" algn="l" defTabSz="914400" rtl="0" eaLnBrk="1" fontAlgn="t" latinLnBrk="0" hangingPunct="1"/>
                      <a:r>
                        <a:rPr lang="ru-RU" sz="800" u="none" strike="noStrike" kern="1200" smtClean="0">
                          <a:effectLst/>
                        </a:rPr>
                        <a:t>Индекс потребительских цен</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 м/м</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-0,1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0,1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0,1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0,3</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0,1</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0,1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marL="0" algn="l" defTabSz="914400" rtl="0" eaLnBrk="1" fontAlgn="t" latinLnBrk="0" hangingPunct="1"/>
                      <a:r>
                        <a:rPr lang="ru-RU" sz="800" u="none" strike="noStrike" kern="1200" dirty="0" smtClean="0">
                          <a:effectLst/>
                        </a:rPr>
                        <a:t>Индекс потребительских цен</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 г/г</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3,4</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3,4</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2,6</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2,3</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Баланс </a:t>
                      </a:r>
                      <a:r>
                        <a:rPr lang="ru-RU" sz="800" u="none" strike="noStrike" kern="1200" dirty="0" smtClean="0">
                          <a:effectLst/>
                        </a:rPr>
                        <a:t>госбюджета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млн $</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-928</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-854</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-2249</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580</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-334</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-797</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Внутренний госдолг</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млрд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11,7</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11,9</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12,6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12,7</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12,6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12,6</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Внешний госдолг</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млрд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16,8</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16,9</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17,6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17,6</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18,5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19,1</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Внешний частный госдолг</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млрд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6,3</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6,4</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6,5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6,5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6,5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6,7</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a:effectLst/>
                        </a:rPr>
                        <a:t>Торговый баланс</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млн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-405</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-251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-608</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-487</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-227</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-203</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r h="171450">
                <a:tc>
                  <a:txBody>
                    <a:bodyPr/>
                    <a:lstStyle/>
                    <a:p>
                      <a:pPr algn="l" rtl="0" fontAlgn="t"/>
                      <a:r>
                        <a:rPr lang="ru-RU" sz="800" u="none" strike="noStrike" kern="1200" dirty="0" smtClean="0">
                          <a:effectLst/>
                        </a:rPr>
                        <a:t>Золотовалютные</a:t>
                      </a:r>
                      <a:r>
                        <a:rPr lang="ru-RU" sz="800" u="none" strike="noStrike" kern="1200" baseline="0" dirty="0" smtClean="0">
                          <a:effectLst/>
                        </a:rPr>
                        <a:t> резервы</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млрд $</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5,4</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5,2</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3,2</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a:effectLst/>
                        </a:rPr>
                        <a:t>3,1</a:t>
                      </a:r>
                      <a:endParaRPr lang="ru-RU" sz="800" u="none" strike="noStrike" kern="1200">
                        <a:solidFill>
                          <a:schemeClr val="tx1"/>
                        </a:solidFill>
                        <a:effectLst/>
                        <a:latin typeface="Fira Sans" pitchFamily="34" charset="0"/>
                        <a:ea typeface="Fira Sans" pitchFamily="34" charset="0"/>
                        <a:cs typeface="+mn-cs"/>
                      </a:endParaRPr>
                    </a:p>
                  </a:txBody>
                  <a:tcPr marL="9525" marR="9525" marT="9525" marB="0"/>
                </a:tc>
                <a:tc>
                  <a:txBody>
                    <a:bodyPr/>
                    <a:lstStyle/>
                    <a:p>
                      <a:pPr algn="ctr" rtl="0" fontAlgn="t"/>
                      <a:r>
                        <a:rPr lang="ru-RU" sz="800" u="none" strike="noStrike" kern="1200" dirty="0">
                          <a:effectLst/>
                        </a:rPr>
                        <a:t>3,1</a:t>
                      </a:r>
                      <a:endParaRPr lang="ru-RU" sz="800" u="none" strike="noStrike" kern="1200" dirty="0">
                        <a:solidFill>
                          <a:schemeClr val="tx1"/>
                        </a:solidFill>
                        <a:effectLst/>
                        <a:latin typeface="Fira Sans" pitchFamily="34" charset="0"/>
                        <a:ea typeface="Fira Sans" pitchFamily="34" charset="0"/>
                        <a:cs typeface="+mn-cs"/>
                      </a:endParaRPr>
                    </a:p>
                  </a:txBody>
                  <a:tcPr marL="9525" marR="9525" marT="9525" marB="0"/>
                </a:tc>
              </a:tr>
            </a:tbl>
          </a:graphicData>
        </a:graphic>
      </p:graphicFrame>
      <p:sp>
        <p:nvSpPr>
          <p:cNvPr id="6" name="TextBox 5"/>
          <p:cNvSpPr txBox="1"/>
          <p:nvPr/>
        </p:nvSpPr>
        <p:spPr>
          <a:xfrm>
            <a:off x="333912" y="3507854"/>
            <a:ext cx="8486560" cy="123111"/>
          </a:xfrm>
          <a:prstGeom prst="rect">
            <a:avLst/>
          </a:prstGeom>
          <a:noFill/>
        </p:spPr>
        <p:txBody>
          <a:bodyPr wrap="square" lIns="0" tIns="0" rIns="0" bIns="0" rtlCol="0">
            <a:spAutoFit/>
          </a:bodyPr>
          <a:lstStyle/>
          <a:p>
            <a:pPr algn="ctr"/>
            <a:r>
              <a:rPr lang="ru-RU" sz="800" i="1" dirty="0">
                <a:latin typeface="Fira Sans" pitchFamily="34" charset="0"/>
                <a:ea typeface="Fira Sans" pitchFamily="34" charset="0"/>
              </a:rPr>
              <a:t>Источник: </a:t>
            </a:r>
            <a:r>
              <a:rPr lang="ru-RU" sz="800" i="1" dirty="0" err="1">
                <a:latin typeface="Fira Sans" pitchFamily="34" charset="0"/>
                <a:ea typeface="Fira Sans" pitchFamily="34" charset="0"/>
              </a:rPr>
              <a:t>Нацбанк</a:t>
            </a:r>
            <a:r>
              <a:rPr lang="ru-RU" sz="800" i="1" dirty="0">
                <a:latin typeface="Fira Sans" pitchFamily="34" charset="0"/>
                <a:ea typeface="Fira Sans" pitchFamily="34" charset="0"/>
              </a:rPr>
              <a:t>, </a:t>
            </a:r>
            <a:r>
              <a:rPr lang="ru-RU" sz="800" i="1" dirty="0" err="1">
                <a:latin typeface="Fira Sans" pitchFamily="34" charset="0"/>
                <a:ea typeface="Fira Sans" pitchFamily="34" charset="0"/>
              </a:rPr>
              <a:t>МинФин</a:t>
            </a:r>
            <a:r>
              <a:rPr lang="ru-RU" sz="800" i="1" dirty="0">
                <a:latin typeface="Fira Sans" pitchFamily="34" charset="0"/>
                <a:ea typeface="Fira Sans" pitchFamily="34" charset="0"/>
              </a:rPr>
              <a:t>, </a:t>
            </a:r>
            <a:r>
              <a:rPr lang="ru-RU" sz="800" i="1" dirty="0" err="1">
                <a:latin typeface="Fira Sans" pitchFamily="34" charset="0"/>
                <a:ea typeface="Fira Sans" pitchFamily="34" charset="0"/>
              </a:rPr>
              <a:t>Haver</a:t>
            </a:r>
            <a:r>
              <a:rPr lang="ru-RU" sz="800" i="1" dirty="0">
                <a:latin typeface="Fira Sans" pitchFamily="34" charset="0"/>
                <a:ea typeface="Fira Sans" pitchFamily="34" charset="0"/>
              </a:rPr>
              <a:t> </a:t>
            </a:r>
            <a:r>
              <a:rPr lang="ru-RU" sz="800" i="1" dirty="0" err="1">
                <a:latin typeface="Fira Sans" pitchFamily="34" charset="0"/>
                <a:ea typeface="Fira Sans" pitchFamily="34" charset="0"/>
              </a:rPr>
              <a:t>Analytics</a:t>
            </a:r>
            <a:r>
              <a:rPr lang="ru-RU" sz="800" i="1" dirty="0">
                <a:latin typeface="Fira Sans" pitchFamily="34" charset="0"/>
                <a:ea typeface="Fira Sans" pitchFamily="34" charset="0"/>
              </a:rPr>
              <a:t>, ЭКСАР     * - с учетом сезонной поправки  ** - с учетом всех платежей по обслуживанию госдолга</a:t>
            </a:r>
            <a:endParaRPr lang="ru-RU" sz="1400" i="1" dirty="0" smtClean="0">
              <a:latin typeface="Fira Sans" pitchFamily="34" charset="0"/>
              <a:ea typeface="Fira Sans" pitchFamily="34" charset="0"/>
            </a:endParaRPr>
          </a:p>
        </p:txBody>
      </p:sp>
    </p:spTree>
    <p:extLst>
      <p:ext uri="{BB962C8B-B14F-4D97-AF65-F5344CB8AC3E}">
        <p14:creationId xmlns:p14="http://schemas.microsoft.com/office/powerpoint/2010/main" val="3789435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4"/>
          <p:cNvGraphicFramePr>
            <a:graphicFrameLocks/>
          </p:cNvGraphicFramePr>
          <p:nvPr>
            <p:extLst>
              <p:ext uri="{D42A27DB-BD31-4B8C-83A1-F6EECF244321}">
                <p14:modId xmlns:p14="http://schemas.microsoft.com/office/powerpoint/2010/main" val="1378544110"/>
              </p:ext>
            </p:extLst>
          </p:nvPr>
        </p:nvGraphicFramePr>
        <p:xfrm>
          <a:off x="333912" y="1203598"/>
          <a:ext cx="8496942" cy="2581275"/>
        </p:xfrm>
        <a:graphic>
          <a:graphicData uri="http://schemas.openxmlformats.org/drawingml/2006/table">
            <a:tbl>
              <a:tblPr>
                <a:tableStyleId>{69012ECD-51FC-41F1-AA8D-1B2483CD663E}</a:tableStyleId>
              </a:tblPr>
              <a:tblGrid>
                <a:gridCol w="2448272"/>
                <a:gridCol w="792088"/>
                <a:gridCol w="876097"/>
                <a:gridCol w="876097"/>
                <a:gridCol w="876097"/>
                <a:gridCol w="876097"/>
                <a:gridCol w="876097"/>
                <a:gridCol w="876097"/>
              </a:tblGrid>
              <a:tr h="180975">
                <a:tc>
                  <a:txBody>
                    <a:bodyPr/>
                    <a:lstStyle/>
                    <a:p>
                      <a:pPr algn="l" fontAlgn="t"/>
                      <a:r>
                        <a:rPr lang="ru-RU" sz="800" b="1" u="none" strike="noStrike" dirty="0" smtClean="0">
                          <a:effectLst/>
                        </a:rPr>
                        <a:t>Индикатор </a:t>
                      </a:r>
                      <a:endParaRPr lang="ru-RU" sz="800" b="1" i="0" u="none" strike="noStrike" dirty="0">
                        <a:solidFill>
                          <a:srgbClr val="3A4B8C"/>
                        </a:solidFill>
                        <a:effectLst/>
                        <a:latin typeface="MetaBoldCyrLF-Roman"/>
                      </a:endParaRPr>
                    </a:p>
                  </a:txBody>
                  <a:tcPr marL="0" marR="0" marT="0" marB="0" anchor="ctr">
                    <a:solidFill>
                      <a:schemeClr val="tx2">
                        <a:lumMod val="20000"/>
                        <a:lumOff val="80000"/>
                      </a:schemeClr>
                    </a:solidFill>
                  </a:tcPr>
                </a:tc>
                <a:tc>
                  <a:txBody>
                    <a:bodyPr/>
                    <a:lstStyle/>
                    <a:p>
                      <a:pPr algn="ctr" fontAlgn="t"/>
                      <a:r>
                        <a:rPr lang="ru-RU" sz="800" b="1" u="none" strike="noStrike" dirty="0" smtClean="0">
                          <a:effectLst/>
                        </a:rPr>
                        <a:t>показатель</a:t>
                      </a:r>
                      <a:endParaRPr lang="ru-RU" sz="800" b="1" i="0" u="none" strike="noStrike" dirty="0">
                        <a:solidFill>
                          <a:srgbClr val="3A4B8C"/>
                        </a:solidFill>
                        <a:effectLst/>
                        <a:latin typeface="MetaBoldCyrLF-Roman"/>
                      </a:endParaRPr>
                    </a:p>
                  </a:txBody>
                  <a:tcPr marL="0" marR="0" marT="0" marB="0" anchor="ctr">
                    <a:solidFill>
                      <a:schemeClr val="tx2">
                        <a:lumMod val="20000"/>
                        <a:lumOff val="80000"/>
                      </a:schemeClr>
                    </a:solidFill>
                  </a:tcPr>
                </a:tc>
                <a:tc>
                  <a:txBody>
                    <a:bodyPr/>
                    <a:lstStyle/>
                    <a:p>
                      <a:pPr algn="ctr" rtl="0" fontAlgn="t"/>
                      <a:r>
                        <a:rPr lang="ru-RU" sz="800" b="1" u="none" strike="noStrike" kern="1200" dirty="0" smtClean="0">
                          <a:effectLst/>
                        </a:rPr>
                        <a:t>2010</a:t>
                      </a:r>
                      <a:endParaRPr lang="ru-RU" sz="800" b="1" u="none" strike="noStrike" kern="1200" dirty="0">
                        <a:solidFill>
                          <a:schemeClr val="tx1"/>
                        </a:solidFill>
                        <a:effectLst/>
                        <a:latin typeface="+mn-lt"/>
                        <a:ea typeface="+mn-ea"/>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smtClean="0">
                          <a:effectLst/>
                        </a:rPr>
                        <a:t>2011</a:t>
                      </a:r>
                      <a:endParaRPr lang="ru-RU" sz="800" b="1" u="none" strike="noStrike" kern="1200" dirty="0">
                        <a:solidFill>
                          <a:schemeClr val="tx1"/>
                        </a:solidFill>
                        <a:effectLst/>
                        <a:latin typeface="+mn-lt"/>
                        <a:ea typeface="+mn-ea"/>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smtClean="0">
                          <a:effectLst/>
                        </a:rPr>
                        <a:t>2012</a:t>
                      </a:r>
                      <a:endParaRPr lang="ru-RU" sz="800" b="1" u="none" strike="noStrike" kern="1200" dirty="0">
                        <a:solidFill>
                          <a:schemeClr val="tx1"/>
                        </a:solidFill>
                        <a:effectLst/>
                        <a:latin typeface="+mn-lt"/>
                        <a:ea typeface="+mn-ea"/>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smtClean="0">
                          <a:effectLst/>
                        </a:rPr>
                        <a:t>2013</a:t>
                      </a:r>
                      <a:endParaRPr lang="ru-RU" sz="800" b="1" u="none" strike="noStrike" kern="1200" dirty="0">
                        <a:solidFill>
                          <a:schemeClr val="tx1"/>
                        </a:solidFill>
                        <a:effectLst/>
                        <a:latin typeface="+mn-lt"/>
                        <a:ea typeface="+mn-ea"/>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smtClean="0">
                          <a:effectLst/>
                        </a:rPr>
                        <a:t>2014</a:t>
                      </a:r>
                      <a:endParaRPr lang="ru-RU" sz="800" b="1" u="none" strike="noStrike" kern="1200" dirty="0">
                        <a:solidFill>
                          <a:schemeClr val="tx1"/>
                        </a:solidFill>
                        <a:effectLst/>
                        <a:latin typeface="+mn-lt"/>
                        <a:ea typeface="+mn-ea"/>
                        <a:cs typeface="+mn-cs"/>
                      </a:endParaRPr>
                    </a:p>
                  </a:txBody>
                  <a:tcPr marL="9525" marR="9525" marT="9525" marB="0" anchor="ctr">
                    <a:solidFill>
                      <a:schemeClr val="tx2">
                        <a:lumMod val="20000"/>
                        <a:lumOff val="80000"/>
                      </a:schemeClr>
                    </a:solidFill>
                  </a:tcPr>
                </a:tc>
                <a:tc>
                  <a:txBody>
                    <a:bodyPr/>
                    <a:lstStyle/>
                    <a:p>
                      <a:pPr algn="ctr" rtl="0" fontAlgn="t"/>
                      <a:r>
                        <a:rPr lang="ru-RU" sz="800" b="1" u="none" strike="noStrike" kern="1200" dirty="0" smtClean="0">
                          <a:effectLst/>
                        </a:rPr>
                        <a:t>2015</a:t>
                      </a:r>
                      <a:endParaRPr lang="ru-RU" sz="800" b="1" u="none" strike="noStrike" kern="1200" dirty="0">
                        <a:solidFill>
                          <a:schemeClr val="tx1"/>
                        </a:solidFill>
                        <a:effectLst/>
                        <a:latin typeface="+mn-lt"/>
                        <a:ea typeface="+mn-ea"/>
                        <a:cs typeface="+mn-cs"/>
                      </a:endParaRPr>
                    </a:p>
                  </a:txBody>
                  <a:tcPr marL="9525" marR="9525" marT="9525" marB="0" anchor="ctr">
                    <a:solidFill>
                      <a:schemeClr val="tx2">
                        <a:lumMod val="20000"/>
                        <a:lumOff val="80000"/>
                      </a:schemeClr>
                    </a:solidFill>
                  </a:tcPr>
                </a:tc>
              </a:tr>
              <a:tr h="171450">
                <a:tc>
                  <a:txBody>
                    <a:bodyPr/>
                    <a:lstStyle/>
                    <a:p>
                      <a:pPr algn="l" rtl="0" fontAlgn="t"/>
                      <a:r>
                        <a:rPr lang="ru-RU" sz="800" u="none" strike="noStrike" kern="1200" dirty="0">
                          <a:effectLst/>
                        </a:rPr>
                        <a:t>Реальный ВВП</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a:effectLst/>
                        </a:rPr>
                        <a:t>%, г/г</a:t>
                      </a:r>
                      <a:endParaRPr lang="ru-RU" sz="800" u="none" strike="noStrike" kern="120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a:effectLst/>
                        </a:rPr>
                        <a:t>3,5</a:t>
                      </a:r>
                      <a:endParaRPr lang="ru-RU" sz="800" u="none" strike="noStrike" kern="120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7,9</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5,6</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4,6</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3,7</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0,3</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algn="l" rtl="0" fontAlgn="t"/>
                      <a:r>
                        <a:rPr lang="ru-RU" sz="800" u="none" strike="noStrike" kern="1200" dirty="0">
                          <a:effectLst/>
                        </a:rPr>
                        <a:t>Номинальный ВВП</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млрд $</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69,6</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79,3</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87,9</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94,8</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100,9</a:t>
                      </a:r>
                      <a:endParaRPr lang="ru-RU" sz="800" u="none" strike="noStrike" kern="1200" dirty="0">
                        <a:solidFill>
                          <a:schemeClr val="tx1"/>
                        </a:solidFill>
                        <a:effectLst/>
                        <a:latin typeface="+mn-lt"/>
                        <a:ea typeface="+mn-ea"/>
                        <a:cs typeface="+mn-cs"/>
                      </a:endParaRPr>
                    </a:p>
                  </a:txBody>
                  <a:tcPr marL="9525" marR="9525" marT="9525" marB="0"/>
                </a:tc>
                <a:tc>
                  <a:txBody>
                    <a:bodyPr/>
                    <a:lstStyle/>
                    <a:p>
                      <a:pPr algn="ctr" rtl="0" fontAlgn="t"/>
                      <a:r>
                        <a:rPr lang="ru-RU" sz="800" u="none" strike="noStrike" kern="1200" dirty="0">
                          <a:effectLst/>
                        </a:rPr>
                        <a:t>100,9</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smtClean="0">
                          <a:effectLst/>
                        </a:rPr>
                        <a:t>Индекс потребительских цен</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 дек/дек</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3,3</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5,4</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4,2</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2,7</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3,7</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3,4</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smtClean="0">
                          <a:effectLst/>
                        </a:rPr>
                        <a:t>Баланс госбюджета *</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млрд $</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-6,5</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-10,8</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-7,4</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Торговый баланс</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млрд $</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-1,5</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-0,3</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0,0</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-0,5</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-0,1</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-1,7</a:t>
                      </a:r>
                      <a:endParaRPr lang="ru-RU" sz="800" u="none" strike="noStrike" kern="120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Текущий счет</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млрд $</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-1,6</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-0,4</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-0,2</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-0,9</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-0,6</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-2,2</a:t>
                      </a:r>
                      <a:endParaRPr lang="ru-RU" sz="800" u="none" strike="noStrike" kern="120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Текущий счет</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 от ВВП</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-2,3</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-0,5</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-0,2</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-1,0</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-0,6</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-2,2</a:t>
                      </a:r>
                      <a:endParaRPr lang="ru-RU" sz="800" u="none" strike="noStrike" kern="120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Совокупный внеш. долг</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млрд $</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14,0</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15,3</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16,0</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18,8</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24,1</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27,7</a:t>
                      </a:r>
                      <a:endParaRPr lang="ru-RU" sz="800" u="none" strike="noStrike" kern="120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Внешний госдолг</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млрд $</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8,7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10,1</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10,9</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12,9</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17,6</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20,2</a:t>
                      </a:r>
                      <a:endParaRPr lang="ru-RU" sz="800" u="none" strike="noStrike" kern="120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Внешний госдолг</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 от ВВП</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12,5</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12,7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12,4</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13,6</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17,4</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20,0</a:t>
                      </a:r>
                      <a:endParaRPr lang="ru-RU" sz="800" u="none" strike="noStrike" kern="120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Совокупный госдолг</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млрд $</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13,3</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14,6</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18,7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22,8</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30,1</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32,8</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Совокупный госдолг</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 от ВВП</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19,2</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18,4</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21,2</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24,1</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29,9</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32,5</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Золотовалютные резервы</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млрд $</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2,6</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3,0</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2,5</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4,4</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3,9</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2,5</a:t>
                      </a:r>
                      <a:endParaRPr lang="ru-RU" sz="800" u="none" strike="noStrike" kern="1200" dirty="0">
                        <a:solidFill>
                          <a:schemeClr val="tx1"/>
                        </a:solidFill>
                        <a:effectLst/>
                        <a:latin typeface="+mn-lt"/>
                        <a:ea typeface="+mn-ea"/>
                        <a:cs typeface="+mn-cs"/>
                      </a:endParaRPr>
                    </a:p>
                  </a:txBody>
                  <a:tcPr marL="9525" marR="9525" marT="9525" marB="0"/>
                </a:tc>
              </a:tr>
              <a:tr h="171450">
                <a:tc>
                  <a:txBody>
                    <a:bodyPr/>
                    <a:lstStyle/>
                    <a:p>
                      <a:pPr marL="0" algn="l" defTabSz="914400" rtl="0" eaLnBrk="1" fontAlgn="t" latinLnBrk="0" hangingPunct="1"/>
                      <a:r>
                        <a:rPr lang="ru-RU" sz="800" u="none" strike="noStrike" kern="1200" dirty="0">
                          <a:effectLst/>
                        </a:rPr>
                        <a:t>Золотовалютные резервы</a:t>
                      </a:r>
                      <a:endParaRPr lang="ru-RU" sz="800" u="none" strike="noStrike" kern="1200" dirty="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 от ВВП</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3,8</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3,7</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2,8</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4,6</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a:effectLst/>
                        </a:rPr>
                        <a:t>3,9</a:t>
                      </a:r>
                      <a:endParaRPr lang="ru-RU" sz="800" u="none" strike="noStrike" kern="1200">
                        <a:solidFill>
                          <a:schemeClr val="tx1"/>
                        </a:solidFill>
                        <a:effectLst/>
                        <a:latin typeface="+mn-lt"/>
                        <a:ea typeface="+mn-ea"/>
                        <a:cs typeface="+mn-cs"/>
                      </a:endParaRPr>
                    </a:p>
                  </a:txBody>
                  <a:tcPr marL="9525" marR="9525" marT="9525" marB="0"/>
                </a:tc>
                <a:tc>
                  <a:txBody>
                    <a:bodyPr/>
                    <a:lstStyle/>
                    <a:p>
                      <a:pPr marL="0" algn="ctr" defTabSz="914400" rtl="0" eaLnBrk="1" fontAlgn="t" latinLnBrk="0" hangingPunct="1"/>
                      <a:r>
                        <a:rPr lang="ru-RU" sz="800" u="none" strike="noStrike" kern="1200" dirty="0">
                          <a:effectLst/>
                        </a:rPr>
                        <a:t>2,5</a:t>
                      </a:r>
                      <a:endParaRPr lang="ru-RU" sz="800" u="none" strike="noStrike" kern="1200" dirty="0">
                        <a:solidFill>
                          <a:schemeClr val="tx1"/>
                        </a:solidFill>
                        <a:effectLst/>
                        <a:latin typeface="+mn-lt"/>
                        <a:ea typeface="+mn-ea"/>
                        <a:cs typeface="+mn-cs"/>
                      </a:endParaRPr>
                    </a:p>
                  </a:txBody>
                  <a:tcPr marL="9525" marR="9525" marT="9525" marB="0"/>
                </a:tc>
              </a:tr>
            </a:tbl>
          </a:graphicData>
        </a:graphic>
      </p:graphicFrame>
      <p:sp>
        <p:nvSpPr>
          <p:cNvPr id="2" name="Заголовок 1"/>
          <p:cNvSpPr>
            <a:spLocks noGrp="1"/>
          </p:cNvSpPr>
          <p:nvPr>
            <p:ph type="title"/>
          </p:nvPr>
        </p:nvSpPr>
        <p:spPr/>
        <p:txBody>
          <a:bodyPr>
            <a:noAutofit/>
          </a:bodyPr>
          <a:lstStyle/>
          <a:p>
            <a:r>
              <a:rPr lang="ru-RU" dirty="0" smtClean="0"/>
              <a:t>КЛЮЧЕВЫЕ ГОДОВЫЕ ИНДИКАТОРЫ</a:t>
            </a:r>
            <a:endParaRPr lang="ru-RU" dirty="0"/>
          </a:p>
        </p:txBody>
      </p:sp>
      <p:sp>
        <p:nvSpPr>
          <p:cNvPr id="6" name="TextBox 5"/>
          <p:cNvSpPr txBox="1"/>
          <p:nvPr/>
        </p:nvSpPr>
        <p:spPr>
          <a:xfrm>
            <a:off x="333912" y="3848814"/>
            <a:ext cx="8486560" cy="123111"/>
          </a:xfrm>
          <a:prstGeom prst="rect">
            <a:avLst/>
          </a:prstGeom>
          <a:noFill/>
        </p:spPr>
        <p:txBody>
          <a:bodyPr wrap="square" lIns="0" tIns="0" rIns="0" bIns="0" rtlCol="0">
            <a:spAutoFit/>
          </a:bodyPr>
          <a:lstStyle/>
          <a:p>
            <a:pPr algn="ctr"/>
            <a:r>
              <a:rPr lang="ru-RU" sz="800" i="1" dirty="0">
                <a:latin typeface="Fira Sans" pitchFamily="34" charset="0"/>
                <a:ea typeface="Fira Sans" pitchFamily="34" charset="0"/>
              </a:rPr>
              <a:t>Источник: </a:t>
            </a:r>
            <a:r>
              <a:rPr lang="ru-RU" sz="800" i="1" dirty="0" err="1">
                <a:latin typeface="Fira Sans" pitchFamily="34" charset="0"/>
                <a:ea typeface="Fira Sans" pitchFamily="34" charset="0"/>
              </a:rPr>
              <a:t>Нацбанк</a:t>
            </a:r>
            <a:r>
              <a:rPr lang="ru-RU" sz="800" i="1" dirty="0">
                <a:latin typeface="Fira Sans" pitchFamily="34" charset="0"/>
                <a:ea typeface="Fira Sans" pitchFamily="34" charset="0"/>
              </a:rPr>
              <a:t>, </a:t>
            </a:r>
            <a:r>
              <a:rPr lang="ru-RU" sz="800" i="1" dirty="0" err="1">
                <a:latin typeface="Fira Sans" pitchFamily="34" charset="0"/>
                <a:ea typeface="Fira Sans" pitchFamily="34" charset="0"/>
              </a:rPr>
              <a:t>МинФин</a:t>
            </a:r>
            <a:r>
              <a:rPr lang="ru-RU" sz="800" i="1" dirty="0">
                <a:latin typeface="Fira Sans" pitchFamily="34" charset="0"/>
                <a:ea typeface="Fira Sans" pitchFamily="34" charset="0"/>
              </a:rPr>
              <a:t>, </a:t>
            </a:r>
            <a:r>
              <a:rPr lang="ru-RU" sz="800" i="1" dirty="0" err="1">
                <a:latin typeface="Fira Sans" pitchFamily="34" charset="0"/>
                <a:ea typeface="Fira Sans" pitchFamily="34" charset="0"/>
              </a:rPr>
              <a:t>Haver</a:t>
            </a:r>
            <a:r>
              <a:rPr lang="ru-RU" sz="800" i="1" dirty="0">
                <a:latin typeface="Fira Sans" pitchFamily="34" charset="0"/>
                <a:ea typeface="Fira Sans" pitchFamily="34" charset="0"/>
              </a:rPr>
              <a:t> </a:t>
            </a:r>
            <a:r>
              <a:rPr lang="ru-RU" sz="800" i="1" dirty="0" err="1">
                <a:latin typeface="Fira Sans" pitchFamily="34" charset="0"/>
                <a:ea typeface="Fira Sans" pitchFamily="34" charset="0"/>
              </a:rPr>
              <a:t>Analytics</a:t>
            </a:r>
            <a:r>
              <a:rPr lang="ru-RU" sz="800" i="1" dirty="0">
                <a:latin typeface="Fira Sans" pitchFamily="34" charset="0"/>
                <a:ea typeface="Fira Sans" pitchFamily="34" charset="0"/>
              </a:rPr>
              <a:t>, ЭКСАР     * - с учетом всех платежей по обслуживанию госдолга</a:t>
            </a:r>
          </a:p>
        </p:txBody>
      </p:sp>
    </p:spTree>
    <p:extLst>
      <p:ext uri="{BB962C8B-B14F-4D97-AF65-F5344CB8AC3E}">
        <p14:creationId xmlns:p14="http://schemas.microsoft.com/office/powerpoint/2010/main" val="20511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5545" y="1492769"/>
            <a:ext cx="3240360" cy="2188703"/>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6057" y="1492770"/>
            <a:ext cx="3189420" cy="2188703"/>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p:txBody>
          <a:bodyPr>
            <a:noAutofit/>
          </a:bodyPr>
          <a:lstStyle/>
          <a:p>
            <a:r>
              <a:rPr lang="ru-RU" dirty="0" smtClean="0"/>
              <a:t>ИНДИКАТОРЫ В ГРАФИКАХ</a:t>
            </a:r>
            <a:endParaRPr lang="ru-RU" sz="1800" dirty="0"/>
          </a:p>
        </p:txBody>
      </p:sp>
      <p:sp>
        <p:nvSpPr>
          <p:cNvPr id="9" name="Прямоугольник 8"/>
          <p:cNvSpPr/>
          <p:nvPr/>
        </p:nvSpPr>
        <p:spPr>
          <a:xfrm>
            <a:off x="1045544" y="1209607"/>
            <a:ext cx="3240360" cy="246221"/>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1000" dirty="0">
                <a:solidFill>
                  <a:srgbClr val="000000"/>
                </a:solidFill>
                <a:latin typeface="Fira Sans" pitchFamily="34" charset="0"/>
                <a:ea typeface="Fira Sans" pitchFamily="34" charset="0"/>
                <a:cs typeface="Times New Roman"/>
              </a:rPr>
              <a:t>Индекс экономической активности</a:t>
            </a:r>
          </a:p>
        </p:txBody>
      </p:sp>
      <p:sp>
        <p:nvSpPr>
          <p:cNvPr id="10" name="Прямоугольник 9"/>
          <p:cNvSpPr/>
          <p:nvPr/>
        </p:nvSpPr>
        <p:spPr>
          <a:xfrm>
            <a:off x="5076057" y="1209606"/>
            <a:ext cx="3193093" cy="246221"/>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1000" dirty="0">
                <a:solidFill>
                  <a:srgbClr val="000000"/>
                </a:solidFill>
                <a:latin typeface="Fira Sans" pitchFamily="34" charset="0"/>
                <a:ea typeface="Fira Sans" pitchFamily="34" charset="0"/>
                <a:cs typeface="Times New Roman"/>
              </a:rPr>
              <a:t>Индекс потребительских цен</a:t>
            </a:r>
          </a:p>
        </p:txBody>
      </p:sp>
      <p:sp>
        <p:nvSpPr>
          <p:cNvPr id="11" name="Прямоугольник 10"/>
          <p:cNvSpPr/>
          <p:nvPr/>
        </p:nvSpPr>
        <p:spPr>
          <a:xfrm>
            <a:off x="1045544" y="3699190"/>
            <a:ext cx="3240360" cy="234936"/>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800" i="1" dirty="0">
                <a:solidFill>
                  <a:srgbClr val="000000"/>
                </a:solidFill>
                <a:latin typeface="Fira Sans" pitchFamily="34" charset="0"/>
                <a:ea typeface="Fira Sans" pitchFamily="34" charset="0"/>
                <a:cs typeface="Times New Roman"/>
              </a:rPr>
              <a:t>Источник: </a:t>
            </a:r>
            <a:r>
              <a:rPr lang="ru-RU" sz="800" i="1" dirty="0" err="1">
                <a:solidFill>
                  <a:srgbClr val="000000"/>
                </a:solidFill>
                <a:latin typeface="Fira Sans" pitchFamily="34" charset="0"/>
                <a:ea typeface="Fira Sans" pitchFamily="34" charset="0"/>
                <a:cs typeface="Times New Roman"/>
              </a:rPr>
              <a:t>Нацбанк</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Haver</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Analytics</a:t>
            </a:r>
            <a:r>
              <a:rPr lang="ru-RU" sz="800" i="1" dirty="0">
                <a:solidFill>
                  <a:srgbClr val="000000"/>
                </a:solidFill>
                <a:latin typeface="Fira Sans" pitchFamily="34" charset="0"/>
                <a:ea typeface="Fira Sans" pitchFamily="34" charset="0"/>
                <a:cs typeface="Times New Roman"/>
              </a:rPr>
              <a:t>, ЭКСАР</a:t>
            </a:r>
          </a:p>
        </p:txBody>
      </p:sp>
      <p:sp>
        <p:nvSpPr>
          <p:cNvPr id="12" name="Прямоугольник 11"/>
          <p:cNvSpPr/>
          <p:nvPr/>
        </p:nvSpPr>
        <p:spPr>
          <a:xfrm>
            <a:off x="5076056" y="3699190"/>
            <a:ext cx="3193093" cy="234936"/>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800" i="1" dirty="0">
                <a:solidFill>
                  <a:srgbClr val="000000"/>
                </a:solidFill>
                <a:latin typeface="Fira Sans" pitchFamily="34" charset="0"/>
                <a:ea typeface="Fira Sans" pitchFamily="34" charset="0"/>
                <a:cs typeface="Times New Roman"/>
              </a:rPr>
              <a:t>Источник: </a:t>
            </a:r>
            <a:r>
              <a:rPr lang="ru-RU" sz="800" i="1" dirty="0" err="1">
                <a:solidFill>
                  <a:srgbClr val="000000"/>
                </a:solidFill>
                <a:latin typeface="Fira Sans" pitchFamily="34" charset="0"/>
                <a:ea typeface="Fira Sans" pitchFamily="34" charset="0"/>
                <a:cs typeface="Times New Roman"/>
              </a:rPr>
              <a:t>Нацбанк</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Haver</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Analytics</a:t>
            </a:r>
            <a:r>
              <a:rPr lang="ru-RU" sz="800" i="1" dirty="0">
                <a:solidFill>
                  <a:srgbClr val="000000"/>
                </a:solidFill>
                <a:latin typeface="Fira Sans" pitchFamily="34" charset="0"/>
                <a:ea typeface="Fira Sans" pitchFamily="34" charset="0"/>
                <a:cs typeface="Times New Roman"/>
              </a:rPr>
              <a:t>, ЭКСАР</a:t>
            </a:r>
          </a:p>
        </p:txBody>
      </p:sp>
    </p:spTree>
    <p:extLst>
      <p:ext uri="{BB962C8B-B14F-4D97-AF65-F5344CB8AC3E}">
        <p14:creationId xmlns:p14="http://schemas.microsoft.com/office/powerpoint/2010/main" val="3054900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7" y="1492770"/>
            <a:ext cx="3189422" cy="220642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5544" y="1492770"/>
            <a:ext cx="3240360" cy="220642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Заголовок 1"/>
          <p:cNvSpPr>
            <a:spLocks noGrp="1"/>
          </p:cNvSpPr>
          <p:nvPr>
            <p:ph type="title"/>
          </p:nvPr>
        </p:nvSpPr>
        <p:spPr/>
        <p:txBody>
          <a:bodyPr>
            <a:noAutofit/>
          </a:bodyPr>
          <a:lstStyle/>
          <a:p>
            <a:r>
              <a:rPr lang="ru-RU" dirty="0" smtClean="0"/>
              <a:t>ИНДИКАТОРЫ В ГРАФИКАХ</a:t>
            </a:r>
            <a:endParaRPr lang="ru-RU" sz="1800" dirty="0"/>
          </a:p>
        </p:txBody>
      </p:sp>
      <p:sp>
        <p:nvSpPr>
          <p:cNvPr id="9" name="Прямоугольник 8"/>
          <p:cNvSpPr/>
          <p:nvPr/>
        </p:nvSpPr>
        <p:spPr>
          <a:xfrm>
            <a:off x="1045544" y="1209607"/>
            <a:ext cx="3240360" cy="246221"/>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1000" dirty="0">
                <a:solidFill>
                  <a:srgbClr val="000000"/>
                </a:solidFill>
                <a:latin typeface="Fira Sans" pitchFamily="34" charset="0"/>
                <a:ea typeface="Fira Sans" pitchFamily="34" charset="0"/>
                <a:cs typeface="Times New Roman"/>
              </a:rPr>
              <a:t>Внешнеторговый баланс, млн дол США</a:t>
            </a:r>
          </a:p>
        </p:txBody>
      </p:sp>
      <p:sp>
        <p:nvSpPr>
          <p:cNvPr id="10" name="Прямоугольник 9"/>
          <p:cNvSpPr/>
          <p:nvPr/>
        </p:nvSpPr>
        <p:spPr>
          <a:xfrm>
            <a:off x="5076057" y="1209606"/>
            <a:ext cx="3193093" cy="246221"/>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1000" dirty="0">
                <a:solidFill>
                  <a:srgbClr val="000000"/>
                </a:solidFill>
                <a:latin typeface="Fira Sans" pitchFamily="34" charset="0"/>
                <a:ea typeface="Fira Sans" pitchFamily="34" charset="0"/>
                <a:cs typeface="Times New Roman"/>
              </a:rPr>
              <a:t>Банковские ставки, %</a:t>
            </a:r>
          </a:p>
        </p:txBody>
      </p:sp>
      <p:sp>
        <p:nvSpPr>
          <p:cNvPr id="11" name="Прямоугольник 10"/>
          <p:cNvSpPr/>
          <p:nvPr/>
        </p:nvSpPr>
        <p:spPr>
          <a:xfrm>
            <a:off x="1045544" y="3699190"/>
            <a:ext cx="3240360" cy="234936"/>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800" i="1" dirty="0">
                <a:solidFill>
                  <a:srgbClr val="000000"/>
                </a:solidFill>
                <a:latin typeface="Fira Sans" pitchFamily="34" charset="0"/>
                <a:ea typeface="Fira Sans" pitchFamily="34" charset="0"/>
                <a:cs typeface="Times New Roman"/>
              </a:rPr>
              <a:t>Источник: </a:t>
            </a:r>
            <a:r>
              <a:rPr lang="ru-RU" sz="800" i="1" dirty="0" err="1">
                <a:solidFill>
                  <a:srgbClr val="000000"/>
                </a:solidFill>
                <a:latin typeface="Fira Sans" pitchFamily="34" charset="0"/>
                <a:ea typeface="Fira Sans" pitchFamily="34" charset="0"/>
                <a:cs typeface="Times New Roman"/>
              </a:rPr>
              <a:t>Нацбанк</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Haver</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Analytics</a:t>
            </a:r>
            <a:r>
              <a:rPr lang="ru-RU" sz="800" i="1" dirty="0">
                <a:solidFill>
                  <a:srgbClr val="000000"/>
                </a:solidFill>
                <a:latin typeface="Fira Sans" pitchFamily="34" charset="0"/>
                <a:ea typeface="Fira Sans" pitchFamily="34" charset="0"/>
                <a:cs typeface="Times New Roman"/>
              </a:rPr>
              <a:t>, ЭКСАР</a:t>
            </a:r>
          </a:p>
        </p:txBody>
      </p:sp>
      <p:sp>
        <p:nvSpPr>
          <p:cNvPr id="12" name="Прямоугольник 11"/>
          <p:cNvSpPr/>
          <p:nvPr/>
        </p:nvSpPr>
        <p:spPr>
          <a:xfrm>
            <a:off x="5076056" y="3699190"/>
            <a:ext cx="3193093" cy="234936"/>
          </a:xfrm>
          <a:prstGeom prst="rect">
            <a:avLst/>
          </a:prstGeom>
        </p:spPr>
        <p:txBody>
          <a:bodyPr wrap="square">
            <a:spAutoFit/>
          </a:bodyPr>
          <a:lstStyle/>
          <a:p>
            <a:pPr algn="ctr" hangingPunct="0">
              <a:lnSpc>
                <a:spcPts val="1200"/>
              </a:lnSpc>
              <a:spcBef>
                <a:spcPts val="600"/>
              </a:spcBef>
              <a:spcAft>
                <a:spcPts val="100"/>
              </a:spcAft>
              <a:tabLst>
                <a:tab pos="836295" algn="l"/>
              </a:tabLst>
            </a:pPr>
            <a:r>
              <a:rPr lang="ru-RU" sz="800" i="1" dirty="0">
                <a:solidFill>
                  <a:srgbClr val="000000"/>
                </a:solidFill>
                <a:latin typeface="Fira Sans" pitchFamily="34" charset="0"/>
                <a:ea typeface="Fira Sans" pitchFamily="34" charset="0"/>
                <a:cs typeface="Times New Roman"/>
              </a:rPr>
              <a:t>Источник: </a:t>
            </a:r>
            <a:r>
              <a:rPr lang="ru-RU" sz="800" i="1" dirty="0" err="1">
                <a:solidFill>
                  <a:srgbClr val="000000"/>
                </a:solidFill>
                <a:latin typeface="Fira Sans" pitchFamily="34" charset="0"/>
                <a:ea typeface="Fira Sans" pitchFamily="34" charset="0"/>
                <a:cs typeface="Times New Roman"/>
              </a:rPr>
              <a:t>Нацбанк</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Haver</a:t>
            </a:r>
            <a:r>
              <a:rPr lang="ru-RU" sz="800" i="1" dirty="0">
                <a:solidFill>
                  <a:srgbClr val="000000"/>
                </a:solidFill>
                <a:latin typeface="Fira Sans" pitchFamily="34" charset="0"/>
                <a:ea typeface="Fira Sans" pitchFamily="34" charset="0"/>
                <a:cs typeface="Times New Roman"/>
              </a:rPr>
              <a:t> </a:t>
            </a:r>
            <a:r>
              <a:rPr lang="ru-RU" sz="800" i="1" dirty="0" err="1">
                <a:solidFill>
                  <a:srgbClr val="000000"/>
                </a:solidFill>
                <a:latin typeface="Fira Sans" pitchFamily="34" charset="0"/>
                <a:ea typeface="Fira Sans" pitchFamily="34" charset="0"/>
                <a:cs typeface="Times New Roman"/>
              </a:rPr>
              <a:t>Analytics</a:t>
            </a:r>
            <a:r>
              <a:rPr lang="ru-RU" sz="800" i="1" dirty="0">
                <a:solidFill>
                  <a:srgbClr val="000000"/>
                </a:solidFill>
                <a:latin typeface="Fira Sans" pitchFamily="34" charset="0"/>
                <a:ea typeface="Fira Sans" pitchFamily="34" charset="0"/>
                <a:cs typeface="Times New Roman"/>
              </a:rPr>
              <a:t>, ЭКСАР</a:t>
            </a:r>
          </a:p>
        </p:txBody>
      </p:sp>
    </p:spTree>
    <p:extLst>
      <p:ext uri="{BB962C8B-B14F-4D97-AF65-F5344CB8AC3E}">
        <p14:creationId xmlns:p14="http://schemas.microsoft.com/office/powerpoint/2010/main" val="1840476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1652</Words>
  <Application>Microsoft Office PowerPoint</Application>
  <PresentationFormat>Экран (16:9)</PresentationFormat>
  <Paragraphs>283</Paragraphs>
  <Slides>10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ВКРАТЦЕ ОГЛАВНОМ</vt:lpstr>
      <vt:lpstr>ВКРАТЦЕ ОГЛАВНОМ</vt:lpstr>
      <vt:lpstr>ВКРАТЦЕ ОГЛАВНОМ</vt:lpstr>
      <vt:lpstr>ВКРАТЦЕ ОГЛАВНОМ</vt:lpstr>
      <vt:lpstr>ОСНОВНЫЕ ЕЖЕМЕСЯЧНЫЕ ИНДИКАТОРЫ</vt:lpstr>
      <vt:lpstr>КЛЮЧЕВЫЕ ГОДОВЫЕ ИНДИКАТОРЫ</vt:lpstr>
      <vt:lpstr>ИНДИКАТОРЫ В ГРАФИКАХ</vt:lpstr>
      <vt:lpstr>ИНДИКАТОРЫ В ГРАФИКАХ</vt:lpstr>
      <vt:lpstr>ИНДИКАТОРЫ В ГРАФИКАХ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Горшков Александр Викторович</dc:creator>
  <cp:lastModifiedBy>Романчук Наталья Сергеевна</cp:lastModifiedBy>
  <cp:revision>28</cp:revision>
  <dcterms:created xsi:type="dcterms:W3CDTF">2016-06-07T08:01:50Z</dcterms:created>
  <dcterms:modified xsi:type="dcterms:W3CDTF">2017-01-13T12:31:47Z</dcterms:modified>
</cp:coreProperties>
</file>